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8" r:id="rId1"/>
  </p:sldMasterIdLst>
  <p:notesMasterIdLst>
    <p:notesMasterId r:id="rId55"/>
  </p:notesMasterIdLst>
  <p:handoutMasterIdLst>
    <p:handoutMasterId r:id="rId56"/>
  </p:handoutMasterIdLst>
  <p:sldIdLst>
    <p:sldId id="324" r:id="rId2"/>
    <p:sldId id="367" r:id="rId3"/>
    <p:sldId id="326" r:id="rId4"/>
    <p:sldId id="375" r:id="rId5"/>
    <p:sldId id="328" r:id="rId6"/>
    <p:sldId id="329" r:id="rId7"/>
    <p:sldId id="366" r:id="rId8"/>
    <p:sldId id="330" r:id="rId9"/>
    <p:sldId id="331" r:id="rId10"/>
    <p:sldId id="370" r:id="rId11"/>
    <p:sldId id="333" r:id="rId12"/>
    <p:sldId id="368" r:id="rId13"/>
    <p:sldId id="332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65" r:id="rId25"/>
    <p:sldId id="344" r:id="rId26"/>
    <p:sldId id="345" r:id="rId27"/>
    <p:sldId id="346" r:id="rId28"/>
    <p:sldId id="347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310" r:id="rId42"/>
    <p:sldId id="373" r:id="rId43"/>
    <p:sldId id="372" r:id="rId44"/>
    <p:sldId id="314" r:id="rId45"/>
    <p:sldId id="318" r:id="rId46"/>
    <p:sldId id="319" r:id="rId47"/>
    <p:sldId id="321" r:id="rId48"/>
    <p:sldId id="374" r:id="rId49"/>
    <p:sldId id="323" r:id="rId50"/>
    <p:sldId id="361" r:id="rId51"/>
    <p:sldId id="362" r:id="rId52"/>
    <p:sldId id="363" r:id="rId53"/>
    <p:sldId id="364" r:id="rId54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lz" initials="j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086" autoAdjust="0"/>
  </p:normalViewPr>
  <p:slideViewPr>
    <p:cSldViewPr>
      <p:cViewPr varScale="1">
        <p:scale>
          <a:sx n="61" d="100"/>
          <a:sy n="61" d="100"/>
        </p:scale>
        <p:origin x="676" y="60"/>
      </p:cViewPr>
      <p:guideLst>
        <p:guide orient="horz" pos="2160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8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C0E45E-447D-4810-8015-EEAC01D84DA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647B63-BC6B-4040-A2EB-975E5BB230DC}">
      <dgm:prSet phldrT="[Text]"/>
      <dgm:spPr/>
      <dgm:t>
        <a:bodyPr/>
        <a:lstStyle/>
        <a:p>
          <a:r>
            <a:rPr lang="en-US" b="0" dirty="0"/>
            <a:t>2017</a:t>
          </a:r>
        </a:p>
      </dgm:t>
    </dgm:pt>
    <dgm:pt modelId="{91B87383-2F0A-4AD9-9AA7-1D5CFA9F9813}" type="parTrans" cxnId="{A2CB73E9-7511-464F-850C-E257EDAB10B7}">
      <dgm:prSet/>
      <dgm:spPr/>
      <dgm:t>
        <a:bodyPr/>
        <a:lstStyle/>
        <a:p>
          <a:endParaRPr lang="en-US"/>
        </a:p>
      </dgm:t>
    </dgm:pt>
    <dgm:pt modelId="{3DCD26EE-A6EF-4556-9332-655FEC7529F1}" type="sibTrans" cxnId="{A2CB73E9-7511-464F-850C-E257EDAB10B7}">
      <dgm:prSet/>
      <dgm:spPr/>
      <dgm:t>
        <a:bodyPr/>
        <a:lstStyle/>
        <a:p>
          <a:endParaRPr lang="en-US"/>
        </a:p>
      </dgm:t>
    </dgm:pt>
    <dgm:pt modelId="{0DBB8082-DEAA-4BB2-A8DF-F4710D8ABBD3}">
      <dgm:prSet phldrT="[Text]" custT="1"/>
      <dgm:spPr/>
      <dgm:t>
        <a:bodyPr/>
        <a:lstStyle/>
        <a:p>
          <a:r>
            <a:rPr lang="en-US" sz="1800" dirty="0"/>
            <a:t>CBT </a:t>
          </a:r>
          <a:r>
            <a:rPr lang="en-US" sz="1800" b="1" dirty="0"/>
            <a:t>required*</a:t>
          </a:r>
          <a:r>
            <a:rPr lang="en-US" sz="1800" dirty="0"/>
            <a:t> for gr. 4 and 8</a:t>
          </a:r>
        </a:p>
      </dgm:t>
    </dgm:pt>
    <dgm:pt modelId="{8B8315D5-5A51-430C-8E39-3DB44731073E}" type="parTrans" cxnId="{D3EE5737-1EDF-4C6E-9F3C-8A6B1A4DDF83}">
      <dgm:prSet/>
      <dgm:spPr/>
      <dgm:t>
        <a:bodyPr/>
        <a:lstStyle/>
        <a:p>
          <a:endParaRPr lang="en-US"/>
        </a:p>
      </dgm:t>
    </dgm:pt>
    <dgm:pt modelId="{77CEFDA2-3C0C-4507-AC07-4AABA57B2195}" type="sibTrans" cxnId="{D3EE5737-1EDF-4C6E-9F3C-8A6B1A4DDF83}">
      <dgm:prSet/>
      <dgm:spPr/>
      <dgm:t>
        <a:bodyPr/>
        <a:lstStyle/>
        <a:p>
          <a:endParaRPr lang="en-US"/>
        </a:p>
      </dgm:t>
    </dgm:pt>
    <dgm:pt modelId="{462BBE8F-FAF6-457E-BB80-C3A6E62450F6}">
      <dgm:prSet phldrT="[Text]" custT="1"/>
      <dgm:spPr/>
      <dgm:t>
        <a:bodyPr/>
        <a:lstStyle/>
        <a:p>
          <a:r>
            <a:rPr lang="en-US" sz="1800" dirty="0"/>
            <a:t>CBT </a:t>
          </a:r>
          <a:r>
            <a:rPr lang="en-US" sz="1800" b="1" dirty="0"/>
            <a:t>optional </a:t>
          </a:r>
          <a:r>
            <a:rPr lang="en-US" sz="1800" dirty="0"/>
            <a:t>for gr. 3, 5</a:t>
          </a:r>
          <a:r>
            <a:rPr lang="en-US" sz="1800"/>
            <a:t>, 6, and 7</a:t>
          </a:r>
          <a:endParaRPr lang="en-US" sz="1800" dirty="0"/>
        </a:p>
      </dgm:t>
    </dgm:pt>
    <dgm:pt modelId="{28BF1306-CC74-4D63-82D1-044D785DC54B}" type="parTrans" cxnId="{F73B8E43-1484-42B6-BCF4-5A38AE2128BB}">
      <dgm:prSet/>
      <dgm:spPr/>
      <dgm:t>
        <a:bodyPr/>
        <a:lstStyle/>
        <a:p>
          <a:endParaRPr lang="en-US"/>
        </a:p>
      </dgm:t>
    </dgm:pt>
    <dgm:pt modelId="{2B32EED5-77A1-4259-B039-DDF8AB3A2884}" type="sibTrans" cxnId="{F73B8E43-1484-42B6-BCF4-5A38AE2128BB}">
      <dgm:prSet/>
      <dgm:spPr/>
      <dgm:t>
        <a:bodyPr/>
        <a:lstStyle/>
        <a:p>
          <a:endParaRPr lang="en-US"/>
        </a:p>
      </dgm:t>
    </dgm:pt>
    <dgm:pt modelId="{3C555CEC-5AB5-4E6B-8E41-0F474AF306EF}">
      <dgm:prSet phldrT="[Text]"/>
      <dgm:spPr/>
      <dgm:t>
        <a:bodyPr/>
        <a:lstStyle/>
        <a:p>
          <a:r>
            <a:rPr lang="en-US" dirty="0"/>
            <a:t>2018</a:t>
          </a:r>
        </a:p>
      </dgm:t>
    </dgm:pt>
    <dgm:pt modelId="{0A4833BF-9828-4F8B-9D20-537966390BEA}" type="parTrans" cxnId="{EF0653D1-F4B9-4711-9403-1A13E0D17431}">
      <dgm:prSet/>
      <dgm:spPr/>
      <dgm:t>
        <a:bodyPr/>
        <a:lstStyle/>
        <a:p>
          <a:endParaRPr lang="en-US"/>
        </a:p>
      </dgm:t>
    </dgm:pt>
    <dgm:pt modelId="{02A29AD4-430F-4603-BE0A-EDDCE26FAC83}" type="sibTrans" cxnId="{EF0653D1-F4B9-4711-9403-1A13E0D17431}">
      <dgm:prSet/>
      <dgm:spPr/>
      <dgm:t>
        <a:bodyPr/>
        <a:lstStyle/>
        <a:p>
          <a:endParaRPr lang="en-US"/>
        </a:p>
      </dgm:t>
    </dgm:pt>
    <dgm:pt modelId="{FB11CA10-187B-4398-9B02-C4BE4F449DFF}">
      <dgm:prSet phldrT="[Text]" custT="1"/>
      <dgm:spPr/>
      <dgm:t>
        <a:bodyPr/>
        <a:lstStyle/>
        <a:p>
          <a:r>
            <a:rPr lang="en-US" sz="1800" dirty="0"/>
            <a:t>CBT </a:t>
          </a:r>
          <a:r>
            <a:rPr lang="en-US" sz="1800" b="1" dirty="0"/>
            <a:t>required*</a:t>
          </a:r>
          <a:r>
            <a:rPr lang="en-US" sz="1800" dirty="0"/>
            <a:t>  for gr. 4, 5, 7, and 8</a:t>
          </a:r>
        </a:p>
      </dgm:t>
    </dgm:pt>
    <dgm:pt modelId="{451ECC98-7632-47E5-9A30-1A58A06CAE4A}" type="parTrans" cxnId="{8FECE4C4-B828-4D47-9B66-5E415AF134E6}">
      <dgm:prSet/>
      <dgm:spPr/>
      <dgm:t>
        <a:bodyPr/>
        <a:lstStyle/>
        <a:p>
          <a:endParaRPr lang="en-US"/>
        </a:p>
      </dgm:t>
    </dgm:pt>
    <dgm:pt modelId="{B59469DD-146F-4DD4-BC31-0EE6A0E5D502}" type="sibTrans" cxnId="{8FECE4C4-B828-4D47-9B66-5E415AF134E6}">
      <dgm:prSet/>
      <dgm:spPr/>
      <dgm:t>
        <a:bodyPr/>
        <a:lstStyle/>
        <a:p>
          <a:endParaRPr lang="en-US"/>
        </a:p>
      </dgm:t>
    </dgm:pt>
    <dgm:pt modelId="{734B1B70-E6BA-424A-AE4F-68E424A885E3}">
      <dgm:prSet phldrT="[Text]" custT="1"/>
      <dgm:spPr/>
      <dgm:t>
        <a:bodyPr/>
        <a:lstStyle/>
        <a:p>
          <a:r>
            <a:rPr lang="en-US" sz="1800" dirty="0"/>
            <a:t>CBT </a:t>
          </a:r>
          <a:r>
            <a:rPr lang="en-US" sz="1800" b="1" dirty="0"/>
            <a:t>optional </a:t>
          </a:r>
          <a:r>
            <a:rPr lang="en-US" sz="1800" dirty="0"/>
            <a:t>for gr. 3 and 6 </a:t>
          </a:r>
        </a:p>
      </dgm:t>
    </dgm:pt>
    <dgm:pt modelId="{F82A7FDE-0D13-495A-8548-9E17CCA2BBEF}" type="parTrans" cxnId="{E5D159C5-BC3E-425A-8779-CC8DD8B93A86}">
      <dgm:prSet/>
      <dgm:spPr/>
      <dgm:t>
        <a:bodyPr/>
        <a:lstStyle/>
        <a:p>
          <a:endParaRPr lang="en-US"/>
        </a:p>
      </dgm:t>
    </dgm:pt>
    <dgm:pt modelId="{C804CAEA-02FF-4578-9C9D-33D45940B7E1}" type="sibTrans" cxnId="{E5D159C5-BC3E-425A-8779-CC8DD8B93A86}">
      <dgm:prSet/>
      <dgm:spPr/>
      <dgm:t>
        <a:bodyPr/>
        <a:lstStyle/>
        <a:p>
          <a:endParaRPr lang="en-US"/>
        </a:p>
      </dgm:t>
    </dgm:pt>
    <dgm:pt modelId="{7A4B2C0D-308B-4B9E-B0A6-88E2F837D814}">
      <dgm:prSet phldrT="[Text]"/>
      <dgm:spPr/>
      <dgm:t>
        <a:bodyPr/>
        <a:lstStyle/>
        <a:p>
          <a:r>
            <a:rPr lang="en-US" dirty="0"/>
            <a:t>2019</a:t>
          </a:r>
        </a:p>
      </dgm:t>
    </dgm:pt>
    <dgm:pt modelId="{88641343-D2AA-407D-96A0-A69AC45B3501}" type="parTrans" cxnId="{A713351D-B4F5-4A78-A280-A816BBC61123}">
      <dgm:prSet/>
      <dgm:spPr/>
      <dgm:t>
        <a:bodyPr/>
        <a:lstStyle/>
        <a:p>
          <a:endParaRPr lang="en-US"/>
        </a:p>
      </dgm:t>
    </dgm:pt>
    <dgm:pt modelId="{AEC4BA03-C181-46F8-8C8A-65AAC33394EC}" type="sibTrans" cxnId="{A713351D-B4F5-4A78-A280-A816BBC61123}">
      <dgm:prSet/>
      <dgm:spPr/>
      <dgm:t>
        <a:bodyPr/>
        <a:lstStyle/>
        <a:p>
          <a:endParaRPr lang="en-US"/>
        </a:p>
      </dgm:t>
    </dgm:pt>
    <dgm:pt modelId="{6F47AE5E-FF45-45E5-8720-8D22AF7A978C}">
      <dgm:prSet phldrT="[Text]" custT="1"/>
      <dgm:spPr/>
      <dgm:t>
        <a:bodyPr/>
        <a:lstStyle/>
        <a:p>
          <a:r>
            <a:rPr lang="en-US" sz="1800" dirty="0"/>
            <a:t>CBT </a:t>
          </a:r>
          <a:r>
            <a:rPr lang="en-US" sz="1800" b="1" dirty="0"/>
            <a:t>required*</a:t>
          </a:r>
          <a:r>
            <a:rPr lang="en-US" sz="1800" dirty="0"/>
            <a:t> for 3</a:t>
          </a:r>
          <a:r>
            <a:rPr lang="en-US" sz="1800" dirty="0">
              <a:latin typeface="Tahoma"/>
              <a:ea typeface="Tahoma"/>
              <a:cs typeface="Tahoma"/>
            </a:rPr>
            <a:t>–</a:t>
          </a:r>
          <a:r>
            <a:rPr lang="en-US" sz="1800" dirty="0"/>
            <a:t>8 and 10</a:t>
          </a:r>
        </a:p>
      </dgm:t>
    </dgm:pt>
    <dgm:pt modelId="{2C26E7CA-937A-4EFF-BCB6-FC1B3479F700}" type="parTrans" cxnId="{07E00DCD-0AA4-4126-B5E2-C99C15F7E692}">
      <dgm:prSet/>
      <dgm:spPr/>
      <dgm:t>
        <a:bodyPr/>
        <a:lstStyle/>
        <a:p>
          <a:endParaRPr lang="en-US"/>
        </a:p>
      </dgm:t>
    </dgm:pt>
    <dgm:pt modelId="{64E79B66-1010-405B-8C92-5B24E3C647B9}" type="sibTrans" cxnId="{07E00DCD-0AA4-4126-B5E2-C99C15F7E692}">
      <dgm:prSet/>
      <dgm:spPr/>
      <dgm:t>
        <a:bodyPr/>
        <a:lstStyle/>
        <a:p>
          <a:endParaRPr lang="en-US"/>
        </a:p>
      </dgm:t>
    </dgm:pt>
    <dgm:pt modelId="{9A9BDD5A-05E3-47DC-A9CB-295C7F806D52}">
      <dgm:prSet phldrT="[Text]"/>
      <dgm:spPr/>
      <dgm:t>
        <a:bodyPr/>
        <a:lstStyle/>
        <a:p>
          <a:endParaRPr lang="en-US" dirty="0"/>
        </a:p>
      </dgm:t>
    </dgm:pt>
    <dgm:pt modelId="{3777190F-505A-41C4-BC15-BE8FC62F162B}" type="parTrans" cxnId="{47362CBA-EF2B-4DD1-8C3C-E1C3EC9D33E2}">
      <dgm:prSet/>
      <dgm:spPr/>
      <dgm:t>
        <a:bodyPr/>
        <a:lstStyle/>
        <a:p>
          <a:endParaRPr lang="en-US"/>
        </a:p>
      </dgm:t>
    </dgm:pt>
    <dgm:pt modelId="{80CF762C-AAEA-43CE-8186-439E82163C81}" type="sibTrans" cxnId="{47362CBA-EF2B-4DD1-8C3C-E1C3EC9D33E2}">
      <dgm:prSet/>
      <dgm:spPr/>
      <dgm:t>
        <a:bodyPr/>
        <a:lstStyle/>
        <a:p>
          <a:endParaRPr lang="en-US"/>
        </a:p>
      </dgm:t>
    </dgm:pt>
    <dgm:pt modelId="{0774BDBD-B958-470E-AE88-9DA3C7FF45AF}" type="pres">
      <dgm:prSet presAssocID="{75C0E45E-447D-4810-8015-EEAC01D84DA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7BA6F3D-3AEE-427F-9106-E4058CF27BDA}" type="pres">
      <dgm:prSet presAssocID="{71647B63-BC6B-4040-A2EB-975E5BB230DC}" presName="horFlow" presStyleCnt="0"/>
      <dgm:spPr/>
    </dgm:pt>
    <dgm:pt modelId="{E104E387-B715-4515-865F-A7F36982709E}" type="pres">
      <dgm:prSet presAssocID="{71647B63-BC6B-4040-A2EB-975E5BB230DC}" presName="bigChev" presStyleLbl="node1" presStyleIdx="0" presStyleCnt="3"/>
      <dgm:spPr/>
    </dgm:pt>
    <dgm:pt modelId="{ED35EFE3-9F9E-4259-8A18-C073E346E4F0}" type="pres">
      <dgm:prSet presAssocID="{8B8315D5-5A51-430C-8E39-3DB44731073E}" presName="parTrans" presStyleCnt="0"/>
      <dgm:spPr/>
    </dgm:pt>
    <dgm:pt modelId="{739FB5F1-4DD3-47E8-BD13-65CA7CEFB093}" type="pres">
      <dgm:prSet presAssocID="{0DBB8082-DEAA-4BB2-A8DF-F4710D8ABBD3}" presName="node" presStyleLbl="alignAccFollowNode1" presStyleIdx="0" presStyleCnt="6">
        <dgm:presLayoutVars>
          <dgm:bulletEnabled val="1"/>
        </dgm:presLayoutVars>
      </dgm:prSet>
      <dgm:spPr/>
    </dgm:pt>
    <dgm:pt modelId="{D701A302-D5D5-4217-B10E-9DE46C014F9A}" type="pres">
      <dgm:prSet presAssocID="{77CEFDA2-3C0C-4507-AC07-4AABA57B2195}" presName="sibTrans" presStyleCnt="0"/>
      <dgm:spPr/>
    </dgm:pt>
    <dgm:pt modelId="{86B172DD-4832-405D-9B26-37A3DCEAE092}" type="pres">
      <dgm:prSet presAssocID="{462BBE8F-FAF6-457E-BB80-C3A6E62450F6}" presName="node" presStyleLbl="alignAccFollowNode1" presStyleIdx="1" presStyleCnt="6">
        <dgm:presLayoutVars>
          <dgm:bulletEnabled val="1"/>
        </dgm:presLayoutVars>
      </dgm:prSet>
      <dgm:spPr/>
    </dgm:pt>
    <dgm:pt modelId="{FCEDC3EC-70B6-4B69-B3DA-83D612607382}" type="pres">
      <dgm:prSet presAssocID="{71647B63-BC6B-4040-A2EB-975E5BB230DC}" presName="vSp" presStyleCnt="0"/>
      <dgm:spPr/>
    </dgm:pt>
    <dgm:pt modelId="{44A9A85A-53F5-4896-B44D-8B7614F41759}" type="pres">
      <dgm:prSet presAssocID="{3C555CEC-5AB5-4E6B-8E41-0F474AF306EF}" presName="horFlow" presStyleCnt="0"/>
      <dgm:spPr/>
    </dgm:pt>
    <dgm:pt modelId="{1B4BD404-18A0-4003-A24A-17EEDC7C17AA}" type="pres">
      <dgm:prSet presAssocID="{3C555CEC-5AB5-4E6B-8E41-0F474AF306EF}" presName="bigChev" presStyleLbl="node1" presStyleIdx="1" presStyleCnt="3"/>
      <dgm:spPr/>
    </dgm:pt>
    <dgm:pt modelId="{7847CAE3-B4DE-4C5B-874B-003648BF91CD}" type="pres">
      <dgm:prSet presAssocID="{451ECC98-7632-47E5-9A30-1A58A06CAE4A}" presName="parTrans" presStyleCnt="0"/>
      <dgm:spPr/>
    </dgm:pt>
    <dgm:pt modelId="{A17F2DAB-F6B3-41E9-8162-7996531BD014}" type="pres">
      <dgm:prSet presAssocID="{FB11CA10-187B-4398-9B02-C4BE4F449DFF}" presName="node" presStyleLbl="alignAccFollowNode1" presStyleIdx="2" presStyleCnt="6">
        <dgm:presLayoutVars>
          <dgm:bulletEnabled val="1"/>
        </dgm:presLayoutVars>
      </dgm:prSet>
      <dgm:spPr/>
    </dgm:pt>
    <dgm:pt modelId="{6CF818DC-D967-4A14-989B-F7E1E485CC22}" type="pres">
      <dgm:prSet presAssocID="{B59469DD-146F-4DD4-BC31-0EE6A0E5D502}" presName="sibTrans" presStyleCnt="0"/>
      <dgm:spPr/>
    </dgm:pt>
    <dgm:pt modelId="{D48015AF-3D5E-4FC4-96E4-00167AEB8DFF}" type="pres">
      <dgm:prSet presAssocID="{734B1B70-E6BA-424A-AE4F-68E424A885E3}" presName="node" presStyleLbl="alignAccFollowNode1" presStyleIdx="3" presStyleCnt="6">
        <dgm:presLayoutVars>
          <dgm:bulletEnabled val="1"/>
        </dgm:presLayoutVars>
      </dgm:prSet>
      <dgm:spPr/>
    </dgm:pt>
    <dgm:pt modelId="{9C4A5318-4A35-4C54-B180-BA8D0C45E3A9}" type="pres">
      <dgm:prSet presAssocID="{3C555CEC-5AB5-4E6B-8E41-0F474AF306EF}" presName="vSp" presStyleCnt="0"/>
      <dgm:spPr/>
    </dgm:pt>
    <dgm:pt modelId="{93065563-60AB-4CB9-BF7A-035DAD91D4A9}" type="pres">
      <dgm:prSet presAssocID="{7A4B2C0D-308B-4B9E-B0A6-88E2F837D814}" presName="horFlow" presStyleCnt="0"/>
      <dgm:spPr/>
    </dgm:pt>
    <dgm:pt modelId="{4A1B42AA-B7F5-42DC-9F3D-FD78D7FA5679}" type="pres">
      <dgm:prSet presAssocID="{7A4B2C0D-308B-4B9E-B0A6-88E2F837D814}" presName="bigChev" presStyleLbl="node1" presStyleIdx="2" presStyleCnt="3"/>
      <dgm:spPr/>
    </dgm:pt>
    <dgm:pt modelId="{D4A3D0DE-DA68-4831-BC3A-F96E25A5BFC8}" type="pres">
      <dgm:prSet presAssocID="{2C26E7CA-937A-4EFF-BCB6-FC1B3479F700}" presName="parTrans" presStyleCnt="0"/>
      <dgm:spPr/>
    </dgm:pt>
    <dgm:pt modelId="{76BDBFC5-83B0-4C86-8BB2-2C41909513D1}" type="pres">
      <dgm:prSet presAssocID="{6F47AE5E-FF45-45E5-8720-8D22AF7A978C}" presName="node" presStyleLbl="alignAccFollowNode1" presStyleIdx="4" presStyleCnt="6">
        <dgm:presLayoutVars>
          <dgm:bulletEnabled val="1"/>
        </dgm:presLayoutVars>
      </dgm:prSet>
      <dgm:spPr/>
    </dgm:pt>
    <dgm:pt modelId="{03AE862C-0F7B-48EE-8BA6-D5C52AD0E25C}" type="pres">
      <dgm:prSet presAssocID="{64E79B66-1010-405B-8C92-5B24E3C647B9}" presName="sibTrans" presStyleCnt="0"/>
      <dgm:spPr/>
    </dgm:pt>
    <dgm:pt modelId="{C5221C04-7248-4C81-9E09-ED8BE6DB486A}" type="pres">
      <dgm:prSet presAssocID="{9A9BDD5A-05E3-47DC-A9CB-295C7F806D52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132B3800-B38E-41FC-8447-6D55AEC3357E}" type="presOf" srcId="{7A4B2C0D-308B-4B9E-B0A6-88E2F837D814}" destId="{4A1B42AA-B7F5-42DC-9F3D-FD78D7FA5679}" srcOrd="0" destOrd="0" presId="urn:microsoft.com/office/officeart/2005/8/layout/lProcess3"/>
    <dgm:cxn modelId="{A713351D-B4F5-4A78-A280-A816BBC61123}" srcId="{75C0E45E-447D-4810-8015-EEAC01D84DA6}" destId="{7A4B2C0D-308B-4B9E-B0A6-88E2F837D814}" srcOrd="2" destOrd="0" parTransId="{88641343-D2AA-407D-96A0-A69AC45B3501}" sibTransId="{AEC4BA03-C181-46F8-8C8A-65AAC33394EC}"/>
    <dgm:cxn modelId="{E938D226-0EFF-4026-848A-747FA61F5B2A}" type="presOf" srcId="{9A9BDD5A-05E3-47DC-A9CB-295C7F806D52}" destId="{C5221C04-7248-4C81-9E09-ED8BE6DB486A}" srcOrd="0" destOrd="0" presId="urn:microsoft.com/office/officeart/2005/8/layout/lProcess3"/>
    <dgm:cxn modelId="{D3EE5737-1EDF-4C6E-9F3C-8A6B1A4DDF83}" srcId="{71647B63-BC6B-4040-A2EB-975E5BB230DC}" destId="{0DBB8082-DEAA-4BB2-A8DF-F4710D8ABBD3}" srcOrd="0" destOrd="0" parTransId="{8B8315D5-5A51-430C-8E39-3DB44731073E}" sibTransId="{77CEFDA2-3C0C-4507-AC07-4AABA57B2195}"/>
    <dgm:cxn modelId="{3E90733D-C8AE-434B-869F-60DAA6B1BB39}" type="presOf" srcId="{0DBB8082-DEAA-4BB2-A8DF-F4710D8ABBD3}" destId="{739FB5F1-4DD3-47E8-BD13-65CA7CEFB093}" srcOrd="0" destOrd="0" presId="urn:microsoft.com/office/officeart/2005/8/layout/lProcess3"/>
    <dgm:cxn modelId="{F73B8E43-1484-42B6-BCF4-5A38AE2128BB}" srcId="{71647B63-BC6B-4040-A2EB-975E5BB230DC}" destId="{462BBE8F-FAF6-457E-BB80-C3A6E62450F6}" srcOrd="1" destOrd="0" parTransId="{28BF1306-CC74-4D63-82D1-044D785DC54B}" sibTransId="{2B32EED5-77A1-4259-B039-DDF8AB3A2884}"/>
    <dgm:cxn modelId="{DA574547-FCB8-4DDE-AA42-58388C4EF2BD}" type="presOf" srcId="{71647B63-BC6B-4040-A2EB-975E5BB230DC}" destId="{E104E387-B715-4515-865F-A7F36982709E}" srcOrd="0" destOrd="0" presId="urn:microsoft.com/office/officeart/2005/8/layout/lProcess3"/>
    <dgm:cxn modelId="{97293871-9475-44F7-8C22-11128E4F9002}" type="presOf" srcId="{FB11CA10-187B-4398-9B02-C4BE4F449DFF}" destId="{A17F2DAB-F6B3-41E9-8162-7996531BD014}" srcOrd="0" destOrd="0" presId="urn:microsoft.com/office/officeart/2005/8/layout/lProcess3"/>
    <dgm:cxn modelId="{10164791-A9A9-4BF5-BFDA-F0CEB30E0E32}" type="presOf" srcId="{462BBE8F-FAF6-457E-BB80-C3A6E62450F6}" destId="{86B172DD-4832-405D-9B26-37A3DCEAE092}" srcOrd="0" destOrd="0" presId="urn:microsoft.com/office/officeart/2005/8/layout/lProcess3"/>
    <dgm:cxn modelId="{876493B0-367B-411B-B407-B10FFF2672EC}" type="presOf" srcId="{75C0E45E-447D-4810-8015-EEAC01D84DA6}" destId="{0774BDBD-B958-470E-AE88-9DA3C7FF45AF}" srcOrd="0" destOrd="0" presId="urn:microsoft.com/office/officeart/2005/8/layout/lProcess3"/>
    <dgm:cxn modelId="{47362CBA-EF2B-4DD1-8C3C-E1C3EC9D33E2}" srcId="{7A4B2C0D-308B-4B9E-B0A6-88E2F837D814}" destId="{9A9BDD5A-05E3-47DC-A9CB-295C7F806D52}" srcOrd="1" destOrd="0" parTransId="{3777190F-505A-41C4-BC15-BE8FC62F162B}" sibTransId="{80CF762C-AAEA-43CE-8186-439E82163C81}"/>
    <dgm:cxn modelId="{8FECE4C4-B828-4D47-9B66-5E415AF134E6}" srcId="{3C555CEC-5AB5-4E6B-8E41-0F474AF306EF}" destId="{FB11CA10-187B-4398-9B02-C4BE4F449DFF}" srcOrd="0" destOrd="0" parTransId="{451ECC98-7632-47E5-9A30-1A58A06CAE4A}" sibTransId="{B59469DD-146F-4DD4-BC31-0EE6A0E5D502}"/>
    <dgm:cxn modelId="{E5D159C5-BC3E-425A-8779-CC8DD8B93A86}" srcId="{3C555CEC-5AB5-4E6B-8E41-0F474AF306EF}" destId="{734B1B70-E6BA-424A-AE4F-68E424A885E3}" srcOrd="1" destOrd="0" parTransId="{F82A7FDE-0D13-495A-8548-9E17CCA2BBEF}" sibTransId="{C804CAEA-02FF-4578-9C9D-33D45940B7E1}"/>
    <dgm:cxn modelId="{07E00DCD-0AA4-4126-B5E2-C99C15F7E692}" srcId="{7A4B2C0D-308B-4B9E-B0A6-88E2F837D814}" destId="{6F47AE5E-FF45-45E5-8720-8D22AF7A978C}" srcOrd="0" destOrd="0" parTransId="{2C26E7CA-937A-4EFF-BCB6-FC1B3479F700}" sibTransId="{64E79B66-1010-405B-8C92-5B24E3C647B9}"/>
    <dgm:cxn modelId="{EF0653D1-F4B9-4711-9403-1A13E0D17431}" srcId="{75C0E45E-447D-4810-8015-EEAC01D84DA6}" destId="{3C555CEC-5AB5-4E6B-8E41-0F474AF306EF}" srcOrd="1" destOrd="0" parTransId="{0A4833BF-9828-4F8B-9D20-537966390BEA}" sibTransId="{02A29AD4-430F-4603-BE0A-EDDCE26FAC83}"/>
    <dgm:cxn modelId="{33023AE9-4FB7-4470-9101-5FF5F623A20D}" type="presOf" srcId="{734B1B70-E6BA-424A-AE4F-68E424A885E3}" destId="{D48015AF-3D5E-4FC4-96E4-00167AEB8DFF}" srcOrd="0" destOrd="0" presId="urn:microsoft.com/office/officeart/2005/8/layout/lProcess3"/>
    <dgm:cxn modelId="{A2CB73E9-7511-464F-850C-E257EDAB10B7}" srcId="{75C0E45E-447D-4810-8015-EEAC01D84DA6}" destId="{71647B63-BC6B-4040-A2EB-975E5BB230DC}" srcOrd="0" destOrd="0" parTransId="{91B87383-2F0A-4AD9-9AA7-1D5CFA9F9813}" sibTransId="{3DCD26EE-A6EF-4556-9332-655FEC7529F1}"/>
    <dgm:cxn modelId="{D1B126F0-9BE0-4A64-AA4E-F73CFD6E4082}" type="presOf" srcId="{3C555CEC-5AB5-4E6B-8E41-0F474AF306EF}" destId="{1B4BD404-18A0-4003-A24A-17EEDC7C17AA}" srcOrd="0" destOrd="0" presId="urn:microsoft.com/office/officeart/2005/8/layout/lProcess3"/>
    <dgm:cxn modelId="{028E3DFB-5C6C-48AF-BCA4-258EBA8AE8A7}" type="presOf" srcId="{6F47AE5E-FF45-45E5-8720-8D22AF7A978C}" destId="{76BDBFC5-83B0-4C86-8BB2-2C41909513D1}" srcOrd="0" destOrd="0" presId="urn:microsoft.com/office/officeart/2005/8/layout/lProcess3"/>
    <dgm:cxn modelId="{393FD678-2D27-4916-BC1F-004ED6D6D4E8}" type="presParOf" srcId="{0774BDBD-B958-470E-AE88-9DA3C7FF45AF}" destId="{77BA6F3D-3AEE-427F-9106-E4058CF27BDA}" srcOrd="0" destOrd="0" presId="urn:microsoft.com/office/officeart/2005/8/layout/lProcess3"/>
    <dgm:cxn modelId="{B9F269F8-1AA5-4FF7-9D40-BE0B7496FCC1}" type="presParOf" srcId="{77BA6F3D-3AEE-427F-9106-E4058CF27BDA}" destId="{E104E387-B715-4515-865F-A7F36982709E}" srcOrd="0" destOrd="0" presId="urn:microsoft.com/office/officeart/2005/8/layout/lProcess3"/>
    <dgm:cxn modelId="{F55708AF-9F49-4288-A43F-8BCE97729BD7}" type="presParOf" srcId="{77BA6F3D-3AEE-427F-9106-E4058CF27BDA}" destId="{ED35EFE3-9F9E-4259-8A18-C073E346E4F0}" srcOrd="1" destOrd="0" presId="urn:microsoft.com/office/officeart/2005/8/layout/lProcess3"/>
    <dgm:cxn modelId="{A7A96BF4-FE9C-461D-8923-1D9D732C607C}" type="presParOf" srcId="{77BA6F3D-3AEE-427F-9106-E4058CF27BDA}" destId="{739FB5F1-4DD3-47E8-BD13-65CA7CEFB093}" srcOrd="2" destOrd="0" presId="urn:microsoft.com/office/officeart/2005/8/layout/lProcess3"/>
    <dgm:cxn modelId="{72138955-0558-46BB-9775-B7B681DD0776}" type="presParOf" srcId="{77BA6F3D-3AEE-427F-9106-E4058CF27BDA}" destId="{D701A302-D5D5-4217-B10E-9DE46C014F9A}" srcOrd="3" destOrd="0" presId="urn:microsoft.com/office/officeart/2005/8/layout/lProcess3"/>
    <dgm:cxn modelId="{77D2402B-32ED-426B-84F1-FFE5B336F1F4}" type="presParOf" srcId="{77BA6F3D-3AEE-427F-9106-E4058CF27BDA}" destId="{86B172DD-4832-405D-9B26-37A3DCEAE092}" srcOrd="4" destOrd="0" presId="urn:microsoft.com/office/officeart/2005/8/layout/lProcess3"/>
    <dgm:cxn modelId="{DAA28022-38EA-4F80-840E-0591C3C6F5B5}" type="presParOf" srcId="{0774BDBD-B958-470E-AE88-9DA3C7FF45AF}" destId="{FCEDC3EC-70B6-4B69-B3DA-83D612607382}" srcOrd="1" destOrd="0" presId="urn:microsoft.com/office/officeart/2005/8/layout/lProcess3"/>
    <dgm:cxn modelId="{4D691B82-9453-4CBD-B5C3-DECD04D57C17}" type="presParOf" srcId="{0774BDBD-B958-470E-AE88-9DA3C7FF45AF}" destId="{44A9A85A-53F5-4896-B44D-8B7614F41759}" srcOrd="2" destOrd="0" presId="urn:microsoft.com/office/officeart/2005/8/layout/lProcess3"/>
    <dgm:cxn modelId="{04C2A6AD-4A6C-4F8E-9517-CA4296599DD7}" type="presParOf" srcId="{44A9A85A-53F5-4896-B44D-8B7614F41759}" destId="{1B4BD404-18A0-4003-A24A-17EEDC7C17AA}" srcOrd="0" destOrd="0" presId="urn:microsoft.com/office/officeart/2005/8/layout/lProcess3"/>
    <dgm:cxn modelId="{F99B0E75-6F73-4389-9363-A605CF7B6730}" type="presParOf" srcId="{44A9A85A-53F5-4896-B44D-8B7614F41759}" destId="{7847CAE3-B4DE-4C5B-874B-003648BF91CD}" srcOrd="1" destOrd="0" presId="urn:microsoft.com/office/officeart/2005/8/layout/lProcess3"/>
    <dgm:cxn modelId="{DBAD903A-34A8-45C2-BE9F-3E12349B3FCC}" type="presParOf" srcId="{44A9A85A-53F5-4896-B44D-8B7614F41759}" destId="{A17F2DAB-F6B3-41E9-8162-7996531BD014}" srcOrd="2" destOrd="0" presId="urn:microsoft.com/office/officeart/2005/8/layout/lProcess3"/>
    <dgm:cxn modelId="{F7AD982E-A21C-40A7-A1F9-8877BC2C26F4}" type="presParOf" srcId="{44A9A85A-53F5-4896-B44D-8B7614F41759}" destId="{6CF818DC-D967-4A14-989B-F7E1E485CC22}" srcOrd="3" destOrd="0" presId="urn:microsoft.com/office/officeart/2005/8/layout/lProcess3"/>
    <dgm:cxn modelId="{8A418FF3-3A84-468B-ABC2-F05F924611C9}" type="presParOf" srcId="{44A9A85A-53F5-4896-B44D-8B7614F41759}" destId="{D48015AF-3D5E-4FC4-96E4-00167AEB8DFF}" srcOrd="4" destOrd="0" presId="urn:microsoft.com/office/officeart/2005/8/layout/lProcess3"/>
    <dgm:cxn modelId="{A3BD0A5B-33DA-46B3-A965-FC562D43907A}" type="presParOf" srcId="{0774BDBD-B958-470E-AE88-9DA3C7FF45AF}" destId="{9C4A5318-4A35-4C54-B180-BA8D0C45E3A9}" srcOrd="3" destOrd="0" presId="urn:microsoft.com/office/officeart/2005/8/layout/lProcess3"/>
    <dgm:cxn modelId="{758D02F9-D2F2-41EA-95CC-265097B976BB}" type="presParOf" srcId="{0774BDBD-B958-470E-AE88-9DA3C7FF45AF}" destId="{93065563-60AB-4CB9-BF7A-035DAD91D4A9}" srcOrd="4" destOrd="0" presId="urn:microsoft.com/office/officeart/2005/8/layout/lProcess3"/>
    <dgm:cxn modelId="{B73EED6B-6E77-4F21-9A10-DC1E8CB2F5AF}" type="presParOf" srcId="{93065563-60AB-4CB9-BF7A-035DAD91D4A9}" destId="{4A1B42AA-B7F5-42DC-9F3D-FD78D7FA5679}" srcOrd="0" destOrd="0" presId="urn:microsoft.com/office/officeart/2005/8/layout/lProcess3"/>
    <dgm:cxn modelId="{A5585654-6670-4D67-A8CD-4FE1BC91304E}" type="presParOf" srcId="{93065563-60AB-4CB9-BF7A-035DAD91D4A9}" destId="{D4A3D0DE-DA68-4831-BC3A-F96E25A5BFC8}" srcOrd="1" destOrd="0" presId="urn:microsoft.com/office/officeart/2005/8/layout/lProcess3"/>
    <dgm:cxn modelId="{8931DDA4-74BD-484C-A16A-F49E00064F19}" type="presParOf" srcId="{93065563-60AB-4CB9-BF7A-035DAD91D4A9}" destId="{76BDBFC5-83B0-4C86-8BB2-2C41909513D1}" srcOrd="2" destOrd="0" presId="urn:microsoft.com/office/officeart/2005/8/layout/lProcess3"/>
    <dgm:cxn modelId="{17338B92-79C3-4557-A96F-7FEB814E703B}" type="presParOf" srcId="{93065563-60AB-4CB9-BF7A-035DAD91D4A9}" destId="{03AE862C-0F7B-48EE-8BA6-D5C52AD0E25C}" srcOrd="3" destOrd="0" presId="urn:microsoft.com/office/officeart/2005/8/layout/lProcess3"/>
    <dgm:cxn modelId="{DD968F89-31F7-471B-90BF-D381695513FA}" type="presParOf" srcId="{93065563-60AB-4CB9-BF7A-035DAD91D4A9}" destId="{C5221C04-7248-4C81-9E09-ED8BE6DB486A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4E387-B715-4515-865F-A7F36982709E}">
      <dsp:nvSpPr>
        <dsp:cNvPr id="0" name=""/>
        <dsp:cNvSpPr/>
      </dsp:nvSpPr>
      <dsp:spPr>
        <a:xfrm>
          <a:off x="2001" y="143313"/>
          <a:ext cx="3092053" cy="12368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0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b="0" kern="1200" dirty="0"/>
            <a:t>2017</a:t>
          </a:r>
        </a:p>
      </dsp:txBody>
      <dsp:txXfrm>
        <a:off x="2001" y="143313"/>
        <a:ext cx="3092053" cy="1236821"/>
      </dsp:txXfrm>
    </dsp:sp>
    <dsp:sp modelId="{739FB5F1-4DD3-47E8-BD13-65CA7CEFB093}">
      <dsp:nvSpPr>
        <dsp:cNvPr id="0" name=""/>
        <dsp:cNvSpPr/>
      </dsp:nvSpPr>
      <dsp:spPr>
        <a:xfrm>
          <a:off x="2692087" y="248442"/>
          <a:ext cx="2566404" cy="102656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CBT </a:t>
          </a:r>
          <a:r>
            <a:rPr lang="en-US" sz="1800" b="1" kern="1200" dirty="0"/>
            <a:t>required*</a:t>
          </a:r>
          <a:r>
            <a:rPr lang="en-US" sz="1800" kern="1200" dirty="0"/>
            <a:t> for gr. 4 and 8</a:t>
          </a:r>
        </a:p>
      </dsp:txBody>
      <dsp:txXfrm>
        <a:off x="2692087" y="248442"/>
        <a:ext cx="2566404" cy="1026561"/>
      </dsp:txXfrm>
    </dsp:sp>
    <dsp:sp modelId="{86B172DD-4832-405D-9B26-37A3DCEAE092}">
      <dsp:nvSpPr>
        <dsp:cNvPr id="0" name=""/>
        <dsp:cNvSpPr/>
      </dsp:nvSpPr>
      <dsp:spPr>
        <a:xfrm>
          <a:off x="4899194" y="248442"/>
          <a:ext cx="2566404" cy="102656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CBT </a:t>
          </a:r>
          <a:r>
            <a:rPr lang="en-US" sz="1800" b="1" kern="1200" dirty="0"/>
            <a:t>optional </a:t>
          </a:r>
          <a:r>
            <a:rPr lang="en-US" sz="1800" kern="1200" dirty="0"/>
            <a:t>for gr. 3, 5</a:t>
          </a:r>
          <a:r>
            <a:rPr lang="en-US" sz="1800" kern="1200"/>
            <a:t>, 6, and 7</a:t>
          </a:r>
          <a:endParaRPr lang="en-US" sz="1800" kern="1200" dirty="0"/>
        </a:p>
      </dsp:txBody>
      <dsp:txXfrm>
        <a:off x="4899194" y="248442"/>
        <a:ext cx="2566404" cy="1026561"/>
      </dsp:txXfrm>
    </dsp:sp>
    <dsp:sp modelId="{1B4BD404-18A0-4003-A24A-17EEDC7C17AA}">
      <dsp:nvSpPr>
        <dsp:cNvPr id="0" name=""/>
        <dsp:cNvSpPr/>
      </dsp:nvSpPr>
      <dsp:spPr>
        <a:xfrm>
          <a:off x="2001" y="1553289"/>
          <a:ext cx="3092053" cy="12368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0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/>
            <a:t>2018</a:t>
          </a:r>
        </a:p>
      </dsp:txBody>
      <dsp:txXfrm>
        <a:off x="2001" y="1553289"/>
        <a:ext cx="3092053" cy="1236821"/>
      </dsp:txXfrm>
    </dsp:sp>
    <dsp:sp modelId="{A17F2DAB-F6B3-41E9-8162-7996531BD014}">
      <dsp:nvSpPr>
        <dsp:cNvPr id="0" name=""/>
        <dsp:cNvSpPr/>
      </dsp:nvSpPr>
      <dsp:spPr>
        <a:xfrm>
          <a:off x="2692087" y="1658419"/>
          <a:ext cx="2566404" cy="102656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CBT </a:t>
          </a:r>
          <a:r>
            <a:rPr lang="en-US" sz="1800" b="1" kern="1200" dirty="0"/>
            <a:t>required*</a:t>
          </a:r>
          <a:r>
            <a:rPr lang="en-US" sz="1800" kern="1200" dirty="0"/>
            <a:t>  for gr. 4, 5, 7, and 8</a:t>
          </a:r>
        </a:p>
      </dsp:txBody>
      <dsp:txXfrm>
        <a:off x="2692087" y="1658419"/>
        <a:ext cx="2566404" cy="1026561"/>
      </dsp:txXfrm>
    </dsp:sp>
    <dsp:sp modelId="{D48015AF-3D5E-4FC4-96E4-00167AEB8DFF}">
      <dsp:nvSpPr>
        <dsp:cNvPr id="0" name=""/>
        <dsp:cNvSpPr/>
      </dsp:nvSpPr>
      <dsp:spPr>
        <a:xfrm>
          <a:off x="4899194" y="1658419"/>
          <a:ext cx="2566404" cy="102656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CBT </a:t>
          </a:r>
          <a:r>
            <a:rPr lang="en-US" sz="1800" b="1" kern="1200" dirty="0"/>
            <a:t>optional </a:t>
          </a:r>
          <a:r>
            <a:rPr lang="en-US" sz="1800" kern="1200" dirty="0"/>
            <a:t>for gr. 3 and 6 </a:t>
          </a:r>
        </a:p>
      </dsp:txBody>
      <dsp:txXfrm>
        <a:off x="4899194" y="1658419"/>
        <a:ext cx="2566404" cy="1026561"/>
      </dsp:txXfrm>
    </dsp:sp>
    <dsp:sp modelId="{4A1B42AA-B7F5-42DC-9F3D-FD78D7FA5679}">
      <dsp:nvSpPr>
        <dsp:cNvPr id="0" name=""/>
        <dsp:cNvSpPr/>
      </dsp:nvSpPr>
      <dsp:spPr>
        <a:xfrm>
          <a:off x="2001" y="2963265"/>
          <a:ext cx="3092053" cy="12368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0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/>
            <a:t>2019</a:t>
          </a:r>
        </a:p>
      </dsp:txBody>
      <dsp:txXfrm>
        <a:off x="2001" y="2963265"/>
        <a:ext cx="3092053" cy="1236821"/>
      </dsp:txXfrm>
    </dsp:sp>
    <dsp:sp modelId="{76BDBFC5-83B0-4C86-8BB2-2C41909513D1}">
      <dsp:nvSpPr>
        <dsp:cNvPr id="0" name=""/>
        <dsp:cNvSpPr/>
      </dsp:nvSpPr>
      <dsp:spPr>
        <a:xfrm>
          <a:off x="2692087" y="3068395"/>
          <a:ext cx="2566404" cy="102656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CBT </a:t>
          </a:r>
          <a:r>
            <a:rPr lang="en-US" sz="1800" b="1" kern="1200" dirty="0"/>
            <a:t>required*</a:t>
          </a:r>
          <a:r>
            <a:rPr lang="en-US" sz="1800" kern="1200" dirty="0"/>
            <a:t> for 3</a:t>
          </a:r>
          <a:r>
            <a:rPr lang="en-US" sz="1800" kern="1200" dirty="0">
              <a:latin typeface="Tahoma"/>
              <a:ea typeface="Tahoma"/>
              <a:cs typeface="Tahoma"/>
            </a:rPr>
            <a:t>–</a:t>
          </a:r>
          <a:r>
            <a:rPr lang="en-US" sz="1800" kern="1200" dirty="0"/>
            <a:t>8 and 10</a:t>
          </a:r>
        </a:p>
      </dsp:txBody>
      <dsp:txXfrm>
        <a:off x="2692087" y="3068395"/>
        <a:ext cx="2566404" cy="1026561"/>
      </dsp:txXfrm>
    </dsp:sp>
    <dsp:sp modelId="{C5221C04-7248-4C81-9E09-ED8BE6DB486A}">
      <dsp:nvSpPr>
        <dsp:cNvPr id="0" name=""/>
        <dsp:cNvSpPr/>
      </dsp:nvSpPr>
      <dsp:spPr>
        <a:xfrm>
          <a:off x="4899194" y="3068395"/>
          <a:ext cx="2566404" cy="102656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899194" y="3068395"/>
        <a:ext cx="2566404" cy="1026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8AE5D3-7EC3-498C-8A93-D1F55A96F4C1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569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820B25-C917-4208-BDDF-C72B78E7CC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118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63F597-CE17-476A-A5CB-91589ED997B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5724FF-A098-4B60-9000-6891DF0985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11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None/>
            </a:pPr>
            <a:endParaRPr lang="en-US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F406DF-9B43-44E9-B3C7-398A43171C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Massachusetts Department of Elementary and Secondary Education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E Logo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r="77994"/>
          <a:stretch>
            <a:fillRect/>
          </a:stretch>
        </p:blipFill>
        <p:spPr>
          <a:xfrm>
            <a:off x="5867400" y="-381000"/>
            <a:ext cx="3505200" cy="774574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3400" y="990601"/>
            <a:ext cx="7772400" cy="1905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33400" y="2895600"/>
            <a:ext cx="6400800" cy="1066800"/>
          </a:xfrm>
        </p:spPr>
        <p:txBody>
          <a:bodyPr anchor="t" anchorCtr="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2" descr="Massachusetts Department of Elementary and Secondary Educatio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562600"/>
            <a:ext cx="2714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Left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85750"/>
            <a:ext cx="4191000" cy="1162050"/>
          </a:xfrm>
        </p:spPr>
        <p:txBody>
          <a:bodyPr anchor="b">
            <a:noAutofit/>
          </a:bodyPr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572000" cy="685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CE43-016E-449F-9706-26248BFC54AD}" type="datetime1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648200" y="1524000"/>
            <a:ext cx="38862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00600"/>
            <a:ext cx="7620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12775"/>
            <a:ext cx="76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367338"/>
            <a:ext cx="7620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7493-33A3-4197-917E-EEF3957AB252}" type="datetime1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307-C7D7-48DF-9A27-B47F9B671EC5}" type="datetime1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410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E243-CC59-4617-A96F-54AAA96641C8}" type="datetime1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FCE0-82CF-4805-9DFB-E2B0729D46AD}" type="datetime1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4F7B-0081-4992-B1AA-BA7A5348C1F1}" type="datetime1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7924800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7924800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SE Logo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t="-1145" r="79429" b="6542"/>
          <a:stretch>
            <a:fillRect/>
          </a:stretch>
        </p:blipFill>
        <p:spPr>
          <a:xfrm>
            <a:off x="6895187" y="1828800"/>
            <a:ext cx="2248812" cy="50292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6781800" cy="2895600"/>
          </a:xfrm>
        </p:spPr>
        <p:txBody>
          <a:bodyPr anchor="b" anchorCtr="0">
            <a:noAutofit/>
          </a:bodyPr>
          <a:lstStyle>
            <a:lvl1pPr algn="l"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85800" y="5105401"/>
            <a:ext cx="6781800" cy="685800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2" descr="Massachusetts Department of Elementary and Secondary Educatio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019800"/>
            <a:ext cx="2514600" cy="59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SE Logo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t="-1145" r="79429" b="6542"/>
          <a:stretch>
            <a:fillRect/>
          </a:stretch>
        </p:blipFill>
        <p:spPr>
          <a:xfrm>
            <a:off x="6895187" y="1828800"/>
            <a:ext cx="2248812" cy="50292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6781800" cy="2895600"/>
          </a:xfrm>
        </p:spPr>
        <p:txBody>
          <a:bodyPr anchor="b" anchorCtr="0">
            <a:noAutofit/>
          </a:bodyPr>
          <a:lstStyle>
            <a:lvl1pPr algn="l"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85800" y="5105401"/>
            <a:ext cx="6781800" cy="685800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685800" y="381000"/>
            <a:ext cx="67818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2" descr="Massachusetts Department of Elementary and Secondary Educatio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019800"/>
            <a:ext cx="2514600" cy="59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71EE-B44A-4B18-9AB0-96D87421065F}" type="datetime1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810000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810000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2904" y="1535113"/>
            <a:ext cx="3811496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2904" y="2174875"/>
            <a:ext cx="3811496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733-F36D-4647-94D7-3A813009224E}" type="datetime1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BA47D-CCBB-410C-ABA0-8A0D02B57B23}" type="datetime1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942B-042A-4609-9073-EEA1CBC01FF6}" type="datetime1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SE_StarLogo_2881_1401_transparent_color.gif"/>
          <p:cNvPicPr>
            <a:picLocks noChangeAspect="1"/>
          </p:cNvPicPr>
          <p:nvPr/>
        </p:nvPicPr>
        <p:blipFill>
          <a:blip r:embed="rId15" cstate="print">
            <a:lum bright="40000"/>
          </a:blip>
          <a:srcRect r="76032"/>
          <a:stretch>
            <a:fillRect/>
          </a:stretch>
        </p:blipFill>
        <p:spPr>
          <a:xfrm>
            <a:off x="8258088" y="4953000"/>
            <a:ext cx="914400" cy="1905000"/>
          </a:xfrm>
          <a:prstGeom prst="rect">
            <a:avLst/>
          </a:prstGeom>
        </p:spPr>
      </p:pic>
      <p:pic>
        <p:nvPicPr>
          <p:cNvPr id="8" name="Picture 7" descr="ESE_StarLogo_2881_1401_transparent_color.gif"/>
          <p:cNvPicPr>
            <a:picLocks noChangeAspect="1"/>
          </p:cNvPicPr>
          <p:nvPr/>
        </p:nvPicPr>
        <p:blipFill>
          <a:blip r:embed="rId15" cstate="print">
            <a:lum bright="40000"/>
          </a:blip>
          <a:srcRect r="76032"/>
          <a:stretch>
            <a:fillRect/>
          </a:stretch>
        </p:blipFill>
        <p:spPr>
          <a:xfrm>
            <a:off x="8258088" y="4953000"/>
            <a:ext cx="914400" cy="1905000"/>
          </a:xfrm>
          <a:prstGeom prst="rect">
            <a:avLst/>
          </a:prstGeom>
        </p:spPr>
      </p:pic>
      <p:pic>
        <p:nvPicPr>
          <p:cNvPr id="7" name="Picture 6" descr="ESE Logo"/>
          <p:cNvPicPr>
            <a:picLocks noChangeAspect="1"/>
          </p:cNvPicPr>
          <p:nvPr/>
        </p:nvPicPr>
        <p:blipFill>
          <a:blip r:embed="rId15" cstate="print">
            <a:lum bright="40000"/>
          </a:blip>
          <a:srcRect r="76032"/>
          <a:stretch>
            <a:fillRect/>
          </a:stretch>
        </p:blipFill>
        <p:spPr>
          <a:xfrm>
            <a:off x="8258088" y="4953000"/>
            <a:ext cx="914400" cy="190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79248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22371-60CA-4147-A4C9-1D7022A867E1}" type="datetime1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41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6688" y="5257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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ê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ê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ê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ê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e.mass.edu/mcas/accessibility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tdd/ela.html?section=testdesign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cas@doe.mass.edu" TargetMode="External"/><Relationship Id="rId5" Type="http://schemas.openxmlformats.org/officeDocument/2006/relationships/hyperlink" Target="http://www.doe.mass.edu/mcas/accessibility/" TargetMode="External"/><Relationship Id="rId4" Type="http://schemas.openxmlformats.org/officeDocument/2006/relationships/hyperlink" Target="http://www.doe.mass.edu/mcas/tdd/math.html?section=testdesign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1617schedule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19200"/>
            <a:ext cx="7772400" cy="1905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ELA and Mathematics </a:t>
            </a:r>
            <a:br>
              <a:rPr lang="en-US" b="1" dirty="0"/>
            </a:br>
            <a:r>
              <a:rPr lang="en-US" b="1" dirty="0"/>
              <a:t>Test Designs for </a:t>
            </a:r>
            <a:br>
              <a:rPr lang="en-US" b="1" dirty="0"/>
            </a:br>
            <a:r>
              <a:rPr lang="en-US" b="1" dirty="0"/>
              <a:t>Grades 3–8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05200"/>
            <a:ext cx="6400800" cy="1066800"/>
          </a:xfrm>
        </p:spPr>
        <p:txBody>
          <a:bodyPr/>
          <a:lstStyle/>
          <a:p>
            <a:r>
              <a:rPr lang="en-US" dirty="0"/>
              <a:t>December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Presentation of Passages for CBT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 cstate="print"/>
          <a:srcRect l="7600" t="22001" r="13790" b="7698"/>
          <a:stretch>
            <a:fillRect/>
          </a:stretch>
        </p:blipFill>
        <p:spPr bwMode="auto">
          <a:xfrm>
            <a:off x="228600" y="1219200"/>
            <a:ext cx="8305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5257800" cy="685800"/>
          </a:xfrm>
        </p:spPr>
        <p:txBody>
          <a:bodyPr>
            <a:normAutofit/>
          </a:bodyPr>
          <a:lstStyle/>
          <a:p>
            <a:r>
              <a:rPr lang="en-US" sz="3600" dirty="0"/>
              <a:t>Presentation of Passages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 cstate="print"/>
          <a:srcRect l="53034" t="19868" r="13447" b="11258"/>
          <a:stretch>
            <a:fillRect/>
          </a:stretch>
        </p:blipFill>
        <p:spPr bwMode="auto">
          <a:xfrm>
            <a:off x="381000" y="9906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 cstate="print"/>
          <a:srcRect l="6368" t="19762" r="7310" b="4956"/>
          <a:stretch>
            <a:fillRect/>
          </a:stretch>
        </p:blipFill>
        <p:spPr bwMode="auto">
          <a:xfrm>
            <a:off x="457200" y="1219200"/>
            <a:ext cx="815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Presentation of Multiple Passages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1752600"/>
            <a:ext cx="19050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dirty="0"/>
              <a:t>ELA Item Types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421273" cy="4593227"/>
        </p:xfrm>
        <a:graphic>
          <a:graphicData uri="http://schemas.openxmlformats.org/drawingml/2006/table">
            <a:tbl>
              <a:tblPr/>
              <a:tblGrid>
                <a:gridCol w="3569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2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Question Type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Total Points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Domain Assessed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Grade Levels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5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Multiple Choice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i="1" dirty="0">
                          <a:latin typeface="Times New Roman"/>
                          <a:ea typeface="Times New Roman"/>
                          <a:cs typeface="Times New Roman"/>
                        </a:rPr>
                        <a:t>Students select the correct answer(s) from among several answer options.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 or 2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Reading Comprehension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Grades 3–8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8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Technology Enhanced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i="1" dirty="0">
                          <a:latin typeface="Times New Roman"/>
                          <a:ea typeface="Times New Roman"/>
                          <a:cs typeface="Times New Roman"/>
                        </a:rPr>
                        <a:t>Students taking the computer-based test answer questions using technology such as drag-and-drop or hot spot.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Reading Comprehension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Grades 3–8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5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Short Response </a:t>
                      </a:r>
                      <a:b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i="1" dirty="0">
                          <a:latin typeface="Times New Roman"/>
                          <a:ea typeface="Times New Roman"/>
                          <a:cs typeface="Times New Roman"/>
                        </a:rPr>
                        <a:t>Students construct a short written response, approximately the length of a paragraph.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Reading Comprehension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Grades 3 and 4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0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Narrative Essay*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Times New Roman"/>
                          <a:ea typeface="Times New Roman"/>
                          <a:cs typeface="Times New Roman"/>
                        </a:rPr>
                        <a:t>Students write an essay in response to text they have read (expected response length is two pages for grade 3; four pages for grades 4–8).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12–15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Writing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Grades 3–8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03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Text-Based Essays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Times New Roman"/>
                          <a:ea typeface="Times New Roman"/>
                          <a:cs typeface="Times New Roman"/>
                        </a:rPr>
                        <a:t>Students write an essay in response to text(s) they have read (expected response length is one page for grades 3–5; two pages for grades 6–8).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Reading Comprehension and Writing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Grades 3–5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Grades 6–8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5943600"/>
            <a:ext cx="7924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http://www.doe.mass.edu/mcas/tdd/ela.html?section=testdesign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Reading Comprehension Item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Multiple Choice: </a:t>
            </a:r>
            <a:r>
              <a:rPr lang="en-US" dirty="0"/>
              <a:t>worth one and two points</a:t>
            </a:r>
          </a:p>
          <a:p>
            <a:endParaRPr lang="en-US" sz="1800" dirty="0"/>
          </a:p>
          <a:p>
            <a:r>
              <a:rPr lang="en-US" b="1" dirty="0"/>
              <a:t>Technology Enhanced: </a:t>
            </a:r>
            <a:r>
              <a:rPr lang="en-US" dirty="0"/>
              <a:t>worth two points</a:t>
            </a:r>
          </a:p>
          <a:p>
            <a:endParaRPr lang="en-US" sz="1800" dirty="0"/>
          </a:p>
          <a:p>
            <a:r>
              <a:rPr lang="en-US" b="1" dirty="0"/>
              <a:t>Short Response (SR): </a:t>
            </a:r>
            <a:r>
              <a:rPr lang="en-US" dirty="0"/>
              <a:t>a short written response, approximately the length of a paragraph  (grades 3 and 4 only) and worth three points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410200" cy="6858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sz="3200" dirty="0"/>
              <a:t>1-Point Multiple-Choice Item</a:t>
            </a:r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3" cstate="print"/>
          <a:srcRect l="53199" t="20488" r="11976" b="27317"/>
          <a:stretch>
            <a:fillRect/>
          </a:stretch>
        </p:blipFill>
        <p:spPr bwMode="auto">
          <a:xfrm>
            <a:off x="381000" y="9906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410200" cy="6858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sz="3200" dirty="0"/>
              <a:t>2-Point Multiple-Choice Item</a:t>
            </a:r>
          </a:p>
        </p:txBody>
      </p:sp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3" cstate="print"/>
          <a:srcRect l="53038" t="20000" r="11656" b="9756"/>
          <a:stretch>
            <a:fillRect/>
          </a:stretch>
        </p:blipFill>
        <p:spPr bwMode="auto">
          <a:xfrm>
            <a:off x="304800" y="914400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410200" cy="6858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200" dirty="0"/>
              <a:t>Technology Enhanced Item</a:t>
            </a:r>
          </a:p>
        </p:txBody>
      </p:sp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>
          <a:blip r:embed="rId3" cstate="print"/>
          <a:srcRect l="53392" t="20000" r="11495" b="20488"/>
          <a:stretch>
            <a:fillRect/>
          </a:stretch>
        </p:blipFill>
        <p:spPr bwMode="auto">
          <a:xfrm>
            <a:off x="533400" y="990600"/>
            <a:ext cx="792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Writing Item Types: Grades 3</a:t>
            </a:r>
            <a:r>
              <a:rPr lang="en-US" dirty="0">
                <a:latin typeface="Tahoma"/>
                <a:ea typeface="Tahoma"/>
                <a:cs typeface="Tahoma"/>
              </a:rPr>
              <a:t>–</a:t>
            </a:r>
            <a:r>
              <a:rPr lang="en-US" dirty="0"/>
              <a:t>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98637"/>
            <a:ext cx="7924800" cy="4602163"/>
          </a:xfrm>
        </p:spPr>
        <p:txBody>
          <a:bodyPr>
            <a:normAutofit/>
          </a:bodyPr>
          <a:lstStyle/>
          <a:p>
            <a:r>
              <a:rPr lang="en-US" dirty="0"/>
              <a:t>Response to reading, including essays</a:t>
            </a:r>
          </a:p>
          <a:p>
            <a:endParaRPr lang="en-US" sz="1800" dirty="0"/>
          </a:p>
          <a:p>
            <a:r>
              <a:rPr lang="en-US" dirty="0"/>
              <a:t>Scored in both reading comprehension and writing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69408"/>
            <a:ext cx="7924800" cy="5105400"/>
          </a:xfrm>
        </p:spPr>
        <p:txBody>
          <a:bodyPr>
            <a:normAutofit lnSpcReduction="10000"/>
          </a:bodyPr>
          <a:lstStyle/>
          <a:p>
            <a:r>
              <a:rPr lang="en-US" sz="3000" b="1" dirty="0"/>
              <a:t>Paper-based test</a:t>
            </a:r>
          </a:p>
          <a:p>
            <a:pPr lvl="1"/>
            <a:r>
              <a:rPr lang="en-US" sz="2600" b="1" dirty="0"/>
              <a:t>Narrative Essay: </a:t>
            </a:r>
          </a:p>
          <a:p>
            <a:pPr lvl="2"/>
            <a:r>
              <a:rPr lang="en-US" b="1" dirty="0"/>
              <a:t>Gr. 3: </a:t>
            </a:r>
            <a:r>
              <a:rPr lang="en-US" dirty="0"/>
              <a:t>2 pages</a:t>
            </a:r>
          </a:p>
          <a:p>
            <a:pPr lvl="2"/>
            <a:r>
              <a:rPr lang="en-US" b="1" dirty="0"/>
              <a:t>Gr. 4</a:t>
            </a:r>
            <a:r>
              <a:rPr lang="en-US" b="1" dirty="0">
                <a:latin typeface="Tahoma"/>
                <a:ea typeface="Tahoma"/>
                <a:cs typeface="Tahoma"/>
              </a:rPr>
              <a:t>–</a:t>
            </a:r>
            <a:r>
              <a:rPr lang="en-US" b="1" dirty="0"/>
              <a:t>8: </a:t>
            </a:r>
            <a:r>
              <a:rPr lang="en-US" dirty="0"/>
              <a:t>4 pages</a:t>
            </a:r>
          </a:p>
          <a:p>
            <a:pPr lvl="1"/>
            <a:r>
              <a:rPr lang="en-US" sz="2600" b="1" dirty="0"/>
              <a:t>Text-Based Essays: </a:t>
            </a:r>
          </a:p>
          <a:p>
            <a:pPr lvl="2"/>
            <a:r>
              <a:rPr lang="en-US" b="1" dirty="0"/>
              <a:t>Gr. 3</a:t>
            </a:r>
            <a:r>
              <a:rPr lang="en-US" b="1" dirty="0">
                <a:latin typeface="Tahoma"/>
                <a:ea typeface="Tahoma"/>
                <a:cs typeface="Tahoma"/>
              </a:rPr>
              <a:t>–</a:t>
            </a:r>
            <a:r>
              <a:rPr lang="en-US" b="1" dirty="0"/>
              <a:t>5: </a:t>
            </a:r>
            <a:r>
              <a:rPr lang="en-US" dirty="0"/>
              <a:t>1 page</a:t>
            </a:r>
          </a:p>
          <a:p>
            <a:pPr lvl="2"/>
            <a:r>
              <a:rPr lang="en-US" b="1" dirty="0"/>
              <a:t>Gr. 6</a:t>
            </a:r>
            <a:r>
              <a:rPr lang="en-US" b="1" dirty="0">
                <a:latin typeface="Tahoma"/>
                <a:ea typeface="Tahoma"/>
                <a:cs typeface="Tahoma"/>
              </a:rPr>
              <a:t>–</a:t>
            </a:r>
            <a:r>
              <a:rPr lang="en-US" b="1" dirty="0"/>
              <a:t>8: </a:t>
            </a:r>
            <a:r>
              <a:rPr lang="en-US" dirty="0"/>
              <a:t>2 pages</a:t>
            </a:r>
          </a:p>
          <a:p>
            <a:pPr lvl="2"/>
            <a:endParaRPr lang="en-US" sz="1800" b="1" dirty="0"/>
          </a:p>
          <a:p>
            <a:r>
              <a:rPr lang="en-US" sz="3000" b="1" dirty="0"/>
              <a:t>Computer-based test</a:t>
            </a:r>
          </a:p>
          <a:p>
            <a:pPr lvl="1"/>
            <a:r>
              <a:rPr lang="en-US" dirty="0"/>
              <a:t>Students type responses into boxes that provide a similar amount of space to the paper-based test.</a:t>
            </a:r>
          </a:p>
          <a:p>
            <a:pPr lvl="1"/>
            <a:r>
              <a:rPr lang="en-US" dirty="0"/>
              <a:t>Item-level directions will indicate an estimated amount of space for each response.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08185-97CB-44E3-AB43-049A70E20DA9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173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Amy Carithers, Administrator for ELA </a:t>
            </a:r>
            <a:br>
              <a:rPr lang="en-US" sz="3000" dirty="0"/>
            </a:br>
            <a:r>
              <a:rPr lang="en-US" sz="3000" dirty="0"/>
              <a:t>Test Development</a:t>
            </a:r>
          </a:p>
          <a:p>
            <a:r>
              <a:rPr lang="en-US" sz="3000" dirty="0"/>
              <a:t>Simone Johnson, Administrator for Mathematics Test Development</a:t>
            </a:r>
          </a:p>
          <a:p>
            <a:r>
              <a:rPr lang="en-US" sz="3000" dirty="0"/>
              <a:t>Robert Pelychaty, Accommodations Coordinator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410200" cy="6858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4000" dirty="0"/>
              <a:t>Narrative Essay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 cstate="print"/>
          <a:srcRect l="53071" t="19512" r="11495" b="20976"/>
          <a:stretch>
            <a:fillRect/>
          </a:stretch>
        </p:blipFill>
        <p:spPr bwMode="auto">
          <a:xfrm>
            <a:off x="533400" y="914400"/>
            <a:ext cx="792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 flipV="1">
            <a:off x="7620000" y="3200400"/>
            <a:ext cx="685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410200" cy="6858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200" dirty="0"/>
              <a:t>Text Based Essay</a:t>
            </a:r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3" cstate="print"/>
          <a:srcRect l="53359" t="19512" r="11335" b="23902"/>
          <a:stretch>
            <a:fillRect/>
          </a:stretch>
        </p:blipFill>
        <p:spPr bwMode="auto">
          <a:xfrm>
            <a:off x="457200" y="1066800"/>
            <a:ext cx="7848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 flipV="1">
            <a:off x="7467600" y="3429000"/>
            <a:ext cx="6858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1143000"/>
          </a:xfrm>
        </p:spPr>
        <p:txBody>
          <a:bodyPr/>
          <a:lstStyle/>
          <a:p>
            <a:r>
              <a:rPr lang="en-US" dirty="0"/>
              <a:t>ELA Matrix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In addition to operational questions, students will take a matrix (field test and equating) portion of the test that is embedded within the session designs.</a:t>
            </a:r>
          </a:p>
          <a:p>
            <a:endParaRPr lang="en-US" sz="1800" dirty="0"/>
          </a:p>
          <a:p>
            <a:r>
              <a:rPr lang="en-US" dirty="0"/>
              <a:t>All students will read one additional passage set.</a:t>
            </a:r>
          </a:p>
          <a:p>
            <a:endParaRPr lang="en-US" sz="1800" dirty="0"/>
          </a:p>
          <a:p>
            <a:r>
              <a:rPr lang="en-US" dirty="0"/>
              <a:t>Types of items and writing will vary by grade.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924800" cy="1143000"/>
          </a:xfrm>
        </p:spPr>
        <p:txBody>
          <a:bodyPr/>
          <a:lstStyle/>
          <a:p>
            <a:r>
              <a:rPr lang="en-US" dirty="0"/>
              <a:t>ELA Test Design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71450" y="1295402"/>
          <a:ext cx="8915400" cy="5257798"/>
        </p:xfrm>
        <a:graphic>
          <a:graphicData uri="http://schemas.openxmlformats.org/drawingml/2006/table">
            <a:tbl>
              <a:tblPr/>
              <a:tblGrid>
                <a:gridCol w="999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6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1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85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86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Grade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Number of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1- Point Questions</a:t>
                      </a:r>
                      <a:b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b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(Multiple-choice)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Number of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2-point Questions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b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(Multiple-choice or technology-enhanced)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Number of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Short Responses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Number of Essays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(includes Narrative and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Text-Based Essays)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6550" algn="l"/>
                          <a:tab pos="509905" algn="ctr"/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MCAS Mathematics </a:t>
            </a:r>
            <a:br>
              <a:rPr lang="en-US" dirty="0"/>
            </a:br>
            <a:r>
              <a:rPr lang="en-US" dirty="0"/>
              <a:t>Test Design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same in Mathematics from spring 2016 MCAS?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7924800" cy="4602163"/>
          </a:xfrm>
        </p:spPr>
        <p:txBody>
          <a:bodyPr>
            <a:normAutofit/>
          </a:bodyPr>
          <a:lstStyle/>
          <a:p>
            <a:r>
              <a:rPr lang="en-US" dirty="0"/>
              <a:t>Two Sessions</a:t>
            </a:r>
          </a:p>
          <a:p>
            <a:pPr lvl="1"/>
            <a:r>
              <a:rPr lang="en-US" b="1" dirty="0"/>
              <a:t>Grades 3</a:t>
            </a:r>
            <a:r>
              <a:rPr lang="en-US" b="1" dirty="0">
                <a:latin typeface="Tahoma"/>
                <a:ea typeface="Tahoma"/>
                <a:cs typeface="Tahoma"/>
              </a:rPr>
              <a:t>–</a:t>
            </a:r>
            <a:r>
              <a:rPr lang="en-US" b="1" dirty="0"/>
              <a:t>6: </a:t>
            </a:r>
            <a:r>
              <a:rPr lang="en-US" dirty="0"/>
              <a:t>Both Sessions are non-calculator</a:t>
            </a:r>
          </a:p>
          <a:p>
            <a:pPr lvl="1"/>
            <a:r>
              <a:rPr lang="en-US" b="1" dirty="0"/>
              <a:t>Grades 7</a:t>
            </a:r>
            <a:r>
              <a:rPr lang="en-US" b="1" dirty="0">
                <a:latin typeface="Tahoma"/>
                <a:ea typeface="Tahoma"/>
                <a:cs typeface="Tahoma"/>
              </a:rPr>
              <a:t>–</a:t>
            </a:r>
            <a:r>
              <a:rPr lang="en-US" b="1" dirty="0"/>
              <a:t>8: </a:t>
            </a:r>
            <a:r>
              <a:rPr lang="en-US" dirty="0"/>
              <a:t>Session 1: non-calculator</a:t>
            </a:r>
          </a:p>
          <a:p>
            <a:pPr lvl="1">
              <a:buNone/>
            </a:pPr>
            <a:r>
              <a:rPr lang="en-US" dirty="0"/>
              <a:t>                       Session 2: calculator</a:t>
            </a:r>
          </a:p>
          <a:p>
            <a:pPr lvl="1"/>
            <a:endParaRPr lang="en-US" sz="1800" dirty="0"/>
          </a:p>
          <a:p>
            <a:r>
              <a:rPr lang="en-US" dirty="0"/>
              <a:t>Certain item-types: Multiple-Choice, Short-Answer, and Open-Response (OR)</a:t>
            </a:r>
          </a:p>
          <a:p>
            <a:endParaRPr lang="en-US" sz="1800" dirty="0"/>
          </a:p>
          <a:p>
            <a:r>
              <a:rPr lang="en-US" dirty="0"/>
              <a:t>Number of open-response items per grade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different from spring 2016 MCAS Math tests?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Computer-based</a:t>
            </a:r>
          </a:p>
          <a:p>
            <a:r>
              <a:rPr lang="en-US" dirty="0"/>
              <a:t>New item types</a:t>
            </a:r>
          </a:p>
          <a:p>
            <a:r>
              <a:rPr lang="en-US" dirty="0"/>
              <a:t>Calculator restrictions</a:t>
            </a:r>
          </a:p>
          <a:p>
            <a:r>
              <a:rPr lang="en-US" dirty="0"/>
              <a:t>Increased number of points in grade 3</a:t>
            </a:r>
          </a:p>
          <a:p>
            <a:r>
              <a:rPr lang="en-US" dirty="0"/>
              <a:t>No tool kits</a:t>
            </a:r>
          </a:p>
          <a:p>
            <a:r>
              <a:rPr lang="en-US" dirty="0"/>
              <a:t>Updated reference sheets (grades 5</a:t>
            </a:r>
            <a:r>
              <a:rPr lang="en-US" dirty="0">
                <a:latin typeface="Tahoma"/>
                <a:ea typeface="Tahoma"/>
                <a:cs typeface="Tahoma"/>
              </a:rPr>
              <a:t>–</a:t>
            </a:r>
            <a:r>
              <a:rPr lang="en-US" dirty="0"/>
              <a:t>8)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Calculator Restrictions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602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Grades 3</a:t>
            </a:r>
            <a:r>
              <a:rPr lang="en-US" b="1" dirty="0">
                <a:latin typeface="Tahoma"/>
                <a:ea typeface="Tahoma"/>
                <a:cs typeface="Tahoma"/>
              </a:rPr>
              <a:t>–</a:t>
            </a:r>
            <a:r>
              <a:rPr lang="en-US" b="1" dirty="0"/>
              <a:t>6: </a:t>
            </a:r>
            <a:r>
              <a:rPr lang="en-US" sz="2400" dirty="0"/>
              <a:t>Calculators are prohibited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b="1" dirty="0"/>
              <a:t>Grade 7</a:t>
            </a:r>
            <a:r>
              <a:rPr lang="en-US" sz="2400" b="1" dirty="0"/>
              <a:t>: </a:t>
            </a:r>
            <a:r>
              <a:rPr lang="en-US" sz="2400" dirty="0"/>
              <a:t>A five-function calculator is allowed (Session 2 only)</a:t>
            </a:r>
          </a:p>
          <a:p>
            <a:pPr>
              <a:spcBef>
                <a:spcPts val="0"/>
              </a:spcBef>
            </a:pPr>
            <a:r>
              <a:rPr lang="en-US" b="1" dirty="0"/>
              <a:t>Grade 8</a:t>
            </a:r>
            <a:r>
              <a:rPr lang="en-US" sz="2400" b="1" dirty="0"/>
              <a:t>: </a:t>
            </a:r>
            <a:r>
              <a:rPr lang="en-US" sz="2400" dirty="0"/>
              <a:t>A scientific calculator is allowed (Session 2 only)</a:t>
            </a:r>
          </a:p>
          <a:p>
            <a:pPr>
              <a:spcBef>
                <a:spcPts val="0"/>
              </a:spcBef>
              <a:buNone/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b="1" dirty="0"/>
              <a:t>Computer-Based Test 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Calculator is embedded in the testing platform.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Students can have equivalent handheld calculators.</a:t>
            </a:r>
          </a:p>
          <a:p>
            <a:pPr lvl="1">
              <a:spcBef>
                <a:spcPts val="0"/>
              </a:spcBef>
              <a:buNone/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b="1" dirty="0"/>
              <a:t>Paper-Based Test  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Calculator should be equivalent version of calculator that is provided for CBT.</a:t>
            </a:r>
          </a:p>
          <a:p>
            <a:pPr lvl="1"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1036638"/>
          </a:xfrm>
        </p:spPr>
        <p:txBody>
          <a:bodyPr/>
          <a:lstStyle/>
          <a:p>
            <a:r>
              <a:rPr lang="en-US" dirty="0"/>
              <a:t>Math Item Types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058779"/>
          <a:ext cx="7772404" cy="4798358"/>
        </p:xfrm>
        <a:graphic>
          <a:graphicData uri="http://schemas.openxmlformats.org/drawingml/2006/table">
            <a:tbl>
              <a:tblPr/>
              <a:tblGrid>
                <a:gridCol w="5562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4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Question Type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889" marR="75889" marT="28376" marB="283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Total Points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889" marR="75889" marT="28376" marB="283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Grade Levels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889" marR="75889" marT="28376" marB="283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1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5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Multiple Choice </a:t>
                      </a:r>
                      <a:endParaRPr lang="en-US" sz="1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500" dirty="0">
                          <a:latin typeface="Times New Roman" pitchFamily="18" charset="0"/>
                          <a:cs typeface="Times New Roman" pitchFamily="18" charset="0"/>
                        </a:rPr>
                        <a:t>Students select one correct answer from among several answer options.</a:t>
                      </a:r>
                      <a:endParaRPr lang="en-US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889" marR="75889" marT="28376" marB="283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500" dirty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889" marR="75889" marT="28376" marB="283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500" dirty="0">
                          <a:latin typeface="Times New Roman"/>
                          <a:ea typeface="Times New Roman"/>
                          <a:cs typeface="Times New Roman"/>
                        </a:rPr>
                        <a:t>Grades 3–8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889" marR="75889" marT="28376" marB="283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500" b="1" dirty="0">
                          <a:latin typeface="Times New Roman" pitchFamily="18" charset="0"/>
                          <a:cs typeface="Times New Roman" pitchFamily="18" charset="0"/>
                        </a:rPr>
                        <a:t>Multiple Select</a:t>
                      </a:r>
                      <a:br>
                        <a:rPr lang="en-US" sz="15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500" dirty="0">
                          <a:latin typeface="Times New Roman" pitchFamily="18" charset="0"/>
                          <a:cs typeface="Times New Roman" pitchFamily="18" charset="0"/>
                        </a:rPr>
                        <a:t>Students select more than one correct answer from among several answer options.</a:t>
                      </a:r>
                      <a:endParaRPr lang="en-US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889" marR="75889" marT="28376" marB="283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5889" marR="75889" marT="28376" marB="283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Grades 3–8</a:t>
                      </a:r>
                      <a:endParaRPr lang="en-US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889" marR="75889" marT="28376" marB="283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1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500" b="1" dirty="0">
                          <a:latin typeface="Times New Roman" pitchFamily="18" charset="0"/>
                          <a:cs typeface="Times New Roman" pitchFamily="18" charset="0"/>
                        </a:rPr>
                        <a:t>Short Answer/Fill-in-the-Blank</a:t>
                      </a:r>
                      <a:br>
                        <a:rPr lang="en-US" sz="15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500" dirty="0">
                          <a:latin typeface="Times New Roman" pitchFamily="18" charset="0"/>
                          <a:cs typeface="Times New Roman" pitchFamily="18" charset="0"/>
                        </a:rPr>
                        <a:t>Students construct a short written response, typically only a word or a number.</a:t>
                      </a:r>
                      <a:endParaRPr lang="en-US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889" marR="75889" marT="28376" marB="283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5889" marR="75889" marT="28376" marB="283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Grades 3–8</a:t>
                      </a:r>
                      <a:endParaRPr lang="en-US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889" marR="75889" marT="28376" marB="283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92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 pitchFamily="18" charset="0"/>
                          <a:cs typeface="Times New Roman" pitchFamily="18" charset="0"/>
                        </a:rPr>
                        <a:t>Technology Enhanced</a:t>
                      </a:r>
                      <a:br>
                        <a:rPr lang="en-US" sz="15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500" dirty="0">
                          <a:latin typeface="Times New Roman" pitchFamily="18" charset="0"/>
                          <a:cs typeface="Times New Roman" pitchFamily="18" charset="0"/>
                        </a:rPr>
                        <a:t>Students answer questions using technology such as drag-and-drop or hot spot (on the computer-based test only).</a:t>
                      </a:r>
                      <a:endParaRPr lang="en-US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1269" marR="71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or 2</a:t>
                      </a:r>
                      <a:endParaRPr lang="en-US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1269" marR="71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Grades 3–5</a:t>
                      </a:r>
                      <a:endParaRPr lang="en-US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1269" marR="71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3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 2 or 4</a:t>
                      </a:r>
                    </a:p>
                  </a:txBody>
                  <a:tcPr marL="71269" marR="71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Grades</a:t>
                      </a:r>
                      <a:r>
                        <a:rPr lang="en-US" sz="15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6–8</a:t>
                      </a:r>
                      <a:endParaRPr lang="en-US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1269" marR="71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84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 pitchFamily="18" charset="0"/>
                          <a:cs typeface="Times New Roman" pitchFamily="18" charset="0"/>
                        </a:rPr>
                        <a:t>Open Response</a:t>
                      </a:r>
                      <a:br>
                        <a:rPr lang="en-US" sz="15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500" dirty="0">
                          <a:latin typeface="Times New Roman" pitchFamily="18" charset="0"/>
                          <a:cs typeface="Times New Roman" pitchFamily="18" charset="0"/>
                        </a:rPr>
                        <a:t>Students write a response to a multi-part item that includes answers and explanations to all parts.</a:t>
                      </a:r>
                      <a:endParaRPr lang="en-US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1269" marR="71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or 3</a:t>
                      </a:r>
                      <a:endParaRPr lang="en-US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1269" marR="71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Grade 3</a:t>
                      </a:r>
                      <a:endParaRPr lang="en-US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1269" marR="71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or 4</a:t>
                      </a:r>
                      <a:endParaRPr lang="en-US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1269" marR="71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Grades 4–8</a:t>
                      </a:r>
                      <a:endParaRPr lang="en-US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1269" marR="71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5943600"/>
            <a:ext cx="7924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http://www.doe.mass.edu/mcas/tdd/math.html?section=testdesign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90600" y="228600"/>
            <a:ext cx="5791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Multiple-Select Item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 cstate="print"/>
          <a:srcRect l="53231" t="21951" r="32980" b="45366"/>
          <a:stretch>
            <a:fillRect/>
          </a:stretch>
        </p:blipFill>
        <p:spPr bwMode="auto">
          <a:xfrm>
            <a:off x="1066800" y="1219200"/>
            <a:ext cx="6934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602163"/>
          </a:xfrm>
        </p:spPr>
        <p:txBody>
          <a:bodyPr>
            <a:normAutofit/>
          </a:bodyPr>
          <a:lstStyle/>
          <a:p>
            <a:r>
              <a:rPr lang="en-US" dirty="0"/>
              <a:t>Introduction </a:t>
            </a:r>
          </a:p>
          <a:p>
            <a:pPr lvl="1">
              <a:buNone/>
            </a:pPr>
            <a:endParaRPr lang="en-US" sz="700" dirty="0"/>
          </a:p>
          <a:p>
            <a:r>
              <a:rPr lang="en-US" dirty="0"/>
              <a:t>Spring 2017 Next-Generation MCAS English Language Arts and Mathematics Tests</a:t>
            </a:r>
          </a:p>
          <a:p>
            <a:pPr lvl="1"/>
            <a:r>
              <a:rPr lang="en-US" dirty="0"/>
              <a:t>Similarities to and differences from the 2016 tests</a:t>
            </a:r>
          </a:p>
          <a:p>
            <a:pPr lvl="1"/>
            <a:r>
              <a:rPr lang="en-US" sz="2400" dirty="0"/>
              <a:t>New question types and sample questions</a:t>
            </a:r>
          </a:p>
          <a:p>
            <a:pPr lvl="1">
              <a:buNone/>
            </a:pPr>
            <a:endParaRPr lang="en-US" sz="700" dirty="0"/>
          </a:p>
          <a:p>
            <a:pPr marL="342900" lvl="2" indent="-342900">
              <a:buFont typeface="Wingdings 2" pitchFamily="18" charset="2"/>
              <a:buChar char=""/>
            </a:pPr>
            <a:r>
              <a:rPr lang="en-US" sz="2800" dirty="0"/>
              <a:t>Accessibility features and accommodations</a:t>
            </a:r>
          </a:p>
          <a:p>
            <a:pPr marL="342900" lvl="2" indent="-342900">
              <a:buFont typeface="Wingdings 2" pitchFamily="18" charset="2"/>
              <a:buChar char=""/>
            </a:pPr>
            <a:endParaRPr lang="en-US" sz="700" dirty="0"/>
          </a:p>
          <a:p>
            <a:pPr marL="342900" lvl="1" indent="-342900">
              <a:buFont typeface="Wingdings 2" pitchFamily="18" charset="2"/>
              <a:buChar char=""/>
            </a:pPr>
            <a:r>
              <a:rPr lang="en-US" sz="2800" dirty="0"/>
              <a:t>Questions and answers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28600"/>
            <a:ext cx="838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Short Answer/Fill-In-The-Blank Item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 cstate="print"/>
          <a:srcRect l="53038" t="20440" r="23194" b="14587"/>
          <a:stretch>
            <a:fillRect/>
          </a:stretch>
        </p:blipFill>
        <p:spPr bwMode="auto">
          <a:xfrm>
            <a:off x="685800" y="1066800"/>
            <a:ext cx="7391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09800" y="228600"/>
            <a:ext cx="457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Gridded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Response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Content Placeholder 12"/>
          <p:cNvPicPr>
            <a:picLocks noGrp="1"/>
          </p:cNvPicPr>
          <p:nvPr>
            <p:ph idx="1"/>
          </p:nvPr>
        </p:nvPicPr>
        <p:blipFill>
          <a:blip r:embed="rId3" cstate="print"/>
          <a:srcRect l="1953" t="20732" r="65676" b="36525"/>
          <a:stretch>
            <a:fillRect/>
          </a:stretch>
        </p:blipFill>
        <p:spPr bwMode="auto">
          <a:xfrm>
            <a:off x="609600" y="1058840"/>
            <a:ext cx="792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105400" y="1295400"/>
            <a:ext cx="1828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19200" y="1295400"/>
            <a:ext cx="1828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1143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Grades 3-5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8200" y="1143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Grades 6-8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09800" y="228600"/>
            <a:ext cx="457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2-Point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Item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 cstate="print"/>
          <a:srcRect l="53088" t="13636" r="11766" b="3147"/>
          <a:stretch>
            <a:fillRect/>
          </a:stretch>
        </p:blipFill>
        <p:spPr bwMode="auto">
          <a:xfrm>
            <a:off x="445825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8800" y="228600"/>
            <a:ext cx="5867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4-Point (Multi-Part)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Item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 cstate="print"/>
          <a:srcRect l="53130" t="20629" r="22900" b="9790"/>
          <a:stretch>
            <a:fillRect/>
          </a:stretch>
        </p:blipFill>
        <p:spPr bwMode="auto">
          <a:xfrm>
            <a:off x="838200" y="838200"/>
            <a:ext cx="6705600" cy="537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8800" y="228600"/>
            <a:ext cx="5562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Inline (Drop</a:t>
            </a:r>
            <a:r>
              <a:rPr lang="en-US" sz="3600" dirty="0">
                <a:latin typeface="+mj-lt"/>
                <a:ea typeface="+mj-ea"/>
                <a:cs typeface="+mj-cs"/>
              </a:rPr>
              <a:t>-down)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Item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/>
          <a:srcRect l="53151" t="20629" r="26459" b="51399"/>
          <a:stretch>
            <a:fillRect/>
          </a:stretch>
        </p:blipFill>
        <p:spPr bwMode="auto">
          <a:xfrm>
            <a:off x="609600" y="1143000"/>
            <a:ext cx="7956459" cy="358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45720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Drag-and-Drop Item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 cstate="print"/>
          <a:srcRect l="53021" t="20280" r="22786" b="55594"/>
          <a:stretch>
            <a:fillRect/>
          </a:stretch>
        </p:blipFill>
        <p:spPr bwMode="auto">
          <a:xfrm>
            <a:off x="785898" y="1219200"/>
            <a:ext cx="7572203" cy="384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52600" y="228600"/>
            <a:ext cx="5562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Item with a Histogram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 cstate="print"/>
          <a:srcRect l="53432" t="20280" r="22336" b="21678"/>
          <a:stretch>
            <a:fillRect/>
          </a:stretch>
        </p:blipFill>
        <p:spPr bwMode="auto">
          <a:xfrm>
            <a:off x="1219200" y="990600"/>
            <a:ext cx="658194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228600"/>
            <a:ext cx="6019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Grades 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 Equation Editor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 cstate="print"/>
          <a:srcRect l="52515" t="4072" r="21587" b="39201"/>
          <a:stretch>
            <a:fillRect/>
          </a:stretch>
        </p:blipFill>
        <p:spPr bwMode="auto">
          <a:xfrm>
            <a:off x="457200" y="914400"/>
            <a:ext cx="762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90600" y="228600"/>
            <a:ext cx="6019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Grades 6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 Equation Editor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 cstate="print"/>
          <a:srcRect l="53092" t="20280" r="21887" b="4545"/>
          <a:stretch>
            <a:fillRect/>
          </a:stretch>
        </p:blipFill>
        <p:spPr bwMode="auto">
          <a:xfrm>
            <a:off x="914400" y="914400"/>
            <a:ext cx="7162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Math Matrix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addition to operational questions, students will take a matrix (field test and equating) portion of the test which is embedded within the session designs.</a:t>
            </a:r>
          </a:p>
          <a:p>
            <a:pPr>
              <a:buNone/>
            </a:pPr>
            <a:endParaRPr lang="en-US" sz="1800" dirty="0"/>
          </a:p>
          <a:p>
            <a:r>
              <a:rPr lang="en-US" dirty="0"/>
              <a:t>Types of items will vary by grade.</a:t>
            </a:r>
          </a:p>
          <a:p>
            <a:endParaRPr lang="en-US" sz="1800" dirty="0"/>
          </a:p>
          <a:p>
            <a:r>
              <a:rPr lang="en-US" dirty="0"/>
              <a:t>Number of items will vary by grade.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does “next-generation”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Computer-based</a:t>
            </a:r>
          </a:p>
          <a:p>
            <a:r>
              <a:rPr lang="en-US" dirty="0"/>
              <a:t>Stronger alignment to the current Massachusetts Curriculum Frameworks</a:t>
            </a:r>
          </a:p>
          <a:p>
            <a:r>
              <a:rPr lang="en-US" dirty="0"/>
              <a:t>New types of test questions that more deeply assess students’ level of knowledge and ability</a:t>
            </a:r>
          </a:p>
          <a:p>
            <a:r>
              <a:rPr lang="en-US" dirty="0"/>
              <a:t>Will provide clear signals to students, parents, and educators about readiness for the next grade and college/career</a:t>
            </a:r>
          </a:p>
          <a:p>
            <a:r>
              <a:rPr lang="en-US" dirty="0"/>
              <a:t>Next-generation ELA and Mathematics tests will be a combination of </a:t>
            </a:r>
          </a:p>
          <a:p>
            <a:pPr lvl="1"/>
            <a:r>
              <a:rPr lang="en-US" dirty="0"/>
              <a:t>Legacy MCAS items </a:t>
            </a:r>
          </a:p>
          <a:p>
            <a:pPr lvl="1"/>
            <a:r>
              <a:rPr lang="en-US" dirty="0"/>
              <a:t>Newly developed MCAS items</a:t>
            </a:r>
          </a:p>
          <a:p>
            <a:pPr lvl="1"/>
            <a:r>
              <a:rPr lang="en-US" dirty="0"/>
              <a:t>PARCC items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9248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Math Test Design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192720"/>
          <a:ext cx="8604147" cy="5464810"/>
        </p:xfrm>
        <a:graphic>
          <a:graphicData uri="http://schemas.openxmlformats.org/drawingml/2006/table">
            <a:tbl>
              <a:tblPr/>
              <a:tblGrid>
                <a:gridCol w="823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4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0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3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12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Grade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Number of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1- Point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Questions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b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/>
                        <a:t>includes Multiple-choice, multiple-select, short answer/fill-in-the-blank, or technology-enhanced)</a:t>
                      </a:r>
                      <a:b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27305" marB="273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Number of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2-point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Questions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b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/>
                        <a:t>includes Multiple-choice, multiple-select, short answer/fill-in-the-blank, or technology-enhanced)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Number of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4-point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Questions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/>
                        <a:t>includes Multiple-choice, multiple-select, short answer/fill-in-the-blank, or technology-enhanced)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Number of 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Open Response Questions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6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6550" algn="l"/>
                          <a:tab pos="509905" algn="ctr"/>
                          <a:tab pos="58674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7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0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MCAS Accommodations </a:t>
            </a:r>
            <a:br>
              <a:rPr lang="en-US" dirty="0"/>
            </a:br>
            <a:r>
              <a:rPr lang="en-US" dirty="0"/>
              <a:t>and Accessibility Features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to All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The following will be available for all students (details to be provided in the </a:t>
            </a:r>
            <a:r>
              <a:rPr lang="en-US" i="1" dirty="0"/>
              <a:t>Principal’s Administration Manual</a:t>
            </a:r>
            <a:r>
              <a:rPr lang="en-US" dirty="0"/>
              <a:t>):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Untimed test sessions 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Blank scratch paper (including blank lined or graph paper) 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Assistance from a test administrator regarding the use of the computer-based testing platform (only)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Overview of MCAS Accessibility and Accommodations for Gr. 3</a:t>
            </a:r>
            <a:r>
              <a:rPr lang="en-US" dirty="0">
                <a:sym typeface="Symbol"/>
              </a:rPr>
              <a:t></a:t>
            </a:r>
            <a:r>
              <a:rPr lang="en-US" dirty="0"/>
              <a:t>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5029200"/>
          </a:xfrm>
        </p:spPr>
        <p:txBody>
          <a:bodyPr>
            <a:normAutofit fontScale="85000" lnSpcReduction="20000"/>
          </a:bodyPr>
          <a:lstStyle/>
          <a:p>
            <a:pPr marL="395288" indent="-395288">
              <a:lnSpc>
                <a:spcPct val="120000"/>
              </a:lnSpc>
              <a:spcAft>
                <a:spcPts val="1200"/>
              </a:spcAft>
              <a:buFont typeface="Wingdings 2" pitchFamily="18" charset="2"/>
              <a:buChar char="ê"/>
            </a:pPr>
            <a:r>
              <a:rPr lang="en-US" i="1" dirty="0">
                <a:hlinkClick r:id="rId2"/>
              </a:rPr>
              <a:t>Accessibility and Accommodations Manual for the Spring 2017 </a:t>
            </a:r>
            <a:r>
              <a:rPr lang="en-US" b="1" i="1" u="sng" dirty="0">
                <a:hlinkClick r:id="rId2"/>
              </a:rPr>
              <a:t>Grades 3–8</a:t>
            </a:r>
            <a:r>
              <a:rPr lang="en-US" b="1" i="1" dirty="0">
                <a:hlinkClick r:id="rId2"/>
              </a:rPr>
              <a:t> </a:t>
            </a:r>
            <a:r>
              <a:rPr lang="en-US" i="1" dirty="0">
                <a:hlinkClick r:id="rId2"/>
              </a:rPr>
              <a:t>MCAS Tests</a:t>
            </a:r>
            <a:endParaRPr lang="en-US" sz="2600" b="1" dirty="0"/>
          </a:p>
          <a:p>
            <a:pPr marL="395288" indent="-395288">
              <a:lnSpc>
                <a:spcPct val="120000"/>
              </a:lnSpc>
              <a:spcAft>
                <a:spcPts val="1200"/>
              </a:spcAft>
              <a:buFont typeface="Wingdings 2" pitchFamily="18" charset="2"/>
              <a:buChar char="ê"/>
            </a:pPr>
            <a:r>
              <a:rPr lang="en-US" dirty="0"/>
              <a:t>Many previous MCAS accommodations now called</a:t>
            </a:r>
          </a:p>
          <a:p>
            <a:pPr marL="852488" lvl="1" indent="-395288">
              <a:lnSpc>
                <a:spcPct val="120000"/>
              </a:lnSpc>
              <a:spcAft>
                <a:spcPts val="1200"/>
              </a:spcAft>
              <a:buClr>
                <a:srgbClr val="0000FF"/>
              </a:buClr>
              <a:buFont typeface="Wingdings 2" pitchFamily="18" charset="2"/>
              <a:buChar char=""/>
            </a:pPr>
            <a:r>
              <a:rPr lang="en-US" b="1" dirty="0"/>
              <a:t>Universal Accessibility Features</a:t>
            </a:r>
            <a:r>
              <a:rPr lang="en-US" dirty="0"/>
              <a:t>, available to </a:t>
            </a:r>
            <a:r>
              <a:rPr lang="en-US" i="1" dirty="0"/>
              <a:t>all </a:t>
            </a:r>
            <a:r>
              <a:rPr lang="en-US" dirty="0"/>
              <a:t>students on new computer- and paper-based MCAS.</a:t>
            </a:r>
          </a:p>
          <a:p>
            <a:pPr marL="852488" lvl="1" indent="-395288">
              <a:lnSpc>
                <a:spcPct val="120000"/>
              </a:lnSpc>
              <a:spcAft>
                <a:spcPts val="1200"/>
              </a:spcAft>
              <a:buClr>
                <a:srgbClr val="0000FF"/>
              </a:buClr>
              <a:buFont typeface="Wingdings 2" pitchFamily="18" charset="2"/>
              <a:buChar char=""/>
            </a:pPr>
            <a:r>
              <a:rPr lang="en-US" b="1" dirty="0"/>
              <a:t>Designated Accessibility Features</a:t>
            </a:r>
            <a:r>
              <a:rPr lang="en-US" dirty="0"/>
              <a:t> can be given to </a:t>
            </a:r>
            <a:r>
              <a:rPr lang="en-US" i="1" dirty="0"/>
              <a:t>any </a:t>
            </a:r>
            <a:r>
              <a:rPr lang="en-US" dirty="0"/>
              <a:t>student at the discretion of the principal.</a:t>
            </a:r>
          </a:p>
          <a:p>
            <a:pPr marL="395288" indent="-395288">
              <a:lnSpc>
                <a:spcPct val="120000"/>
              </a:lnSpc>
              <a:spcAft>
                <a:spcPts val="600"/>
              </a:spcAft>
              <a:buFont typeface="Wingdings 2" pitchFamily="18" charset="2"/>
              <a:buChar char="ê"/>
            </a:pPr>
            <a:r>
              <a:rPr lang="en-US" b="1" dirty="0"/>
              <a:t>Accommodations</a:t>
            </a:r>
            <a:r>
              <a:rPr lang="en-US" dirty="0"/>
              <a:t> available to </a:t>
            </a:r>
            <a:r>
              <a:rPr lang="en-US" i="1" dirty="0"/>
              <a:t>students with disabilities </a:t>
            </a:r>
            <a:r>
              <a:rPr lang="en-US" dirty="0"/>
              <a:t>and </a:t>
            </a:r>
            <a:r>
              <a:rPr lang="en-US" i="1" dirty="0"/>
              <a:t>English language learners</a:t>
            </a:r>
            <a:endParaRPr lang="en-US" dirty="0"/>
          </a:p>
          <a:p>
            <a:pPr marL="852488" lvl="1" indent="-395288">
              <a:lnSpc>
                <a:spcPct val="120000"/>
              </a:lnSpc>
              <a:spcAft>
                <a:spcPts val="1200"/>
              </a:spcAft>
              <a:buClr>
                <a:srgbClr val="0000FF"/>
              </a:buClr>
              <a:buFont typeface="Wingdings 2" pitchFamily="18" charset="2"/>
              <a:buChar char=""/>
            </a:pPr>
            <a:r>
              <a:rPr lang="en-US" i="1" dirty="0"/>
              <a:t>“Nonstandard” </a:t>
            </a:r>
            <a:r>
              <a:rPr lang="en-US" dirty="0"/>
              <a:t>accommodations are now called</a:t>
            </a:r>
            <a:br>
              <a:rPr lang="en-US" dirty="0"/>
            </a:br>
            <a:r>
              <a:rPr lang="en-US" b="1" dirty="0"/>
              <a:t>Special Access accommodations</a:t>
            </a:r>
            <a:r>
              <a:rPr lang="en-US" dirty="0"/>
              <a:t>.</a:t>
            </a:r>
            <a:endParaRPr lang="en-US" b="1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>
            <a:noAutofit/>
          </a:bodyPr>
          <a:lstStyle/>
          <a:p>
            <a:r>
              <a:rPr lang="en-US" sz="3600" dirty="0"/>
              <a:t>Universal Accessibility Features (</a:t>
            </a:r>
            <a:r>
              <a:rPr lang="en-US" sz="3600" b="1" dirty="0"/>
              <a:t>UF</a:t>
            </a:r>
            <a:r>
              <a:rPr lang="en-US" sz="3600" dirty="0"/>
              <a:t>)</a:t>
            </a:r>
            <a:br>
              <a:rPr lang="en-US" sz="3600" dirty="0"/>
            </a:br>
            <a:r>
              <a:rPr lang="en-US" sz="3600" dirty="0"/>
              <a:t>available to </a:t>
            </a:r>
            <a:r>
              <a:rPr lang="en-US" sz="3600" i="1" dirty="0"/>
              <a:t>all</a:t>
            </a:r>
            <a:r>
              <a:rPr lang="en-US" sz="3600" dirty="0"/>
              <a:t> students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798" y="1295396"/>
          <a:ext cx="8534402" cy="5105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2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69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+mn-lt"/>
                          <a:ea typeface="Times New Roman"/>
                          <a:cs typeface="Times New Roman"/>
                        </a:rPr>
                        <a:t>Computer</a:t>
                      </a:r>
                      <a:endParaRPr lang="en-US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+mn-lt"/>
                          <a:ea typeface="Times New Roman"/>
                          <a:cs typeface="Times New Roman"/>
                        </a:rPr>
                        <a:t>Paper</a:t>
                      </a:r>
                      <a:endParaRPr lang="en-US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94">
                <a:tc gridSpan="2">
                  <a:txBody>
                    <a:bodyPr/>
                    <a:lstStyle/>
                    <a:p>
                      <a:pPr marL="228600" marR="0" indent="-22860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Highlighter </a:t>
                      </a:r>
                    </a:p>
                  </a:txBody>
                  <a:tcPr marL="52958" marR="52958" marT="0" marB="0" anchor="ctr"/>
                </a:tc>
                <a:tc hMerge="1"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Change background/font color</a:t>
                      </a: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Colored overlays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69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Screen magnification/Zoom tool</a:t>
                      </a: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Magnification  device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69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u="non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Line reader tool</a:t>
                      </a: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Tracking device/straight edge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69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Answer eliminator</a:t>
                      </a: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Masking using blank card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694"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Item flag/bookmark</a:t>
                      </a: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Place marker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694"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>
                          <a:latin typeface="+mn-lt"/>
                          <a:ea typeface="Times New Roman"/>
                          <a:cs typeface="Times New Roman"/>
                        </a:rPr>
                        <a:t>Audio aids</a:t>
                      </a:r>
                    </a:p>
                  </a:txBody>
                  <a:tcPr marL="52958" marR="52958" marT="0" marB="0" anchor="ctr"/>
                </a:tc>
                <a:tc hMerge="1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846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latin typeface="+mn-lt"/>
                          <a:ea typeface="Times New Roman"/>
                          <a:cs typeface="Times New Roman"/>
                        </a:rPr>
                        <a:t>Human read-aloud (or sign) </a:t>
                      </a:r>
                      <a:r>
                        <a:rPr lang="en-US" sz="2200" b="1" u="sng" dirty="0">
                          <a:latin typeface="+mn-lt"/>
                          <a:ea typeface="Times New Roman"/>
                          <a:cs typeface="Times New Roman"/>
                        </a:rPr>
                        <a:t>selected words</a:t>
                      </a:r>
                      <a:r>
                        <a:rPr lang="en-US" sz="2200" b="1" dirty="0">
                          <a:latin typeface="+mn-lt"/>
                          <a:ea typeface="Times New Roman"/>
                          <a:cs typeface="Times New Roman"/>
                        </a:rPr>
                        <a:t> on Math</a:t>
                      </a:r>
                      <a:r>
                        <a:rPr lang="en-US" sz="2200" b="1" baseline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dirty="0">
                          <a:latin typeface="+mn-lt"/>
                          <a:ea typeface="Times New Roman"/>
                          <a:cs typeface="Times New Roman"/>
                        </a:rPr>
                        <a:t>or STE, as requested by student</a:t>
                      </a:r>
                    </a:p>
                  </a:txBody>
                  <a:tcPr marL="52958" marR="5295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694"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>
                          <a:latin typeface="+mn-lt"/>
                          <a:ea typeface="Times New Roman"/>
                          <a:cs typeface="Times New Roman"/>
                        </a:rPr>
                        <a:t>Repeat/clarify test directions</a:t>
                      </a:r>
                    </a:p>
                  </a:txBody>
                  <a:tcPr marL="52958" marR="5295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969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latin typeface="+mn-lt"/>
                          <a:ea typeface="Times New Roman"/>
                          <a:cs typeface="Times New Roman"/>
                        </a:rPr>
                        <a:t>Test administrator redirects student’s attention to test</a:t>
                      </a:r>
                    </a:p>
                  </a:txBody>
                  <a:tcPr marL="52958" marR="5295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8458200" y="5257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6C40E-487C-40A4-A841-8174FD7B7142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/>
              <a:t>Designated Accessibility Features (</a:t>
            </a:r>
            <a:r>
              <a:rPr lang="en-US" sz="3600" b="1" dirty="0"/>
              <a:t>DF</a:t>
            </a:r>
            <a:r>
              <a:rPr lang="en-US" sz="3600" dirty="0"/>
              <a:t>),    for any student at discretion of Principal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393244"/>
          <a:ext cx="8686800" cy="5388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/>
                        <a:t>Computer</a:t>
                      </a:r>
                      <a:r>
                        <a:rPr lang="en-US" sz="2200" b="1" baseline="0" dirty="0"/>
                        <a:t> or Paper</a:t>
                      </a:r>
                      <a:endParaRPr lang="en-US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07">
                <a:tc>
                  <a:txBody>
                    <a:bodyPr/>
                    <a:lstStyle/>
                    <a:p>
                      <a:pPr marL="635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1" dirty="0">
                          <a:latin typeface="+mn-lt"/>
                          <a:ea typeface="Times New Roman"/>
                          <a:cs typeface="Times New Roman"/>
                        </a:rPr>
                        <a:t>Small group</a:t>
                      </a: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 test administration  (up to 10 students)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90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1" dirty="0">
                          <a:latin typeface="+mn-lt"/>
                          <a:ea typeface="Times New Roman"/>
                          <a:cs typeface="Times New Roman"/>
                        </a:rPr>
                        <a:t>Individual </a:t>
                      </a: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(one-to-one) test administration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90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1" dirty="0">
                          <a:latin typeface="+mn-lt"/>
                          <a:ea typeface="Times New Roman"/>
                          <a:cs typeface="Times New Roman"/>
                        </a:rPr>
                        <a:t>Separate location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latin typeface="+mn-lt"/>
                          <a:ea typeface="Times New Roman"/>
                          <a:cs typeface="Times New Roman"/>
                        </a:rPr>
                        <a:t>Frequent supervised breaks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90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Seating in a specified area of room, including study carrel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90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Adaptive or specialized furniture or lighting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90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>
                          <a:latin typeface="+mn-lt"/>
                          <a:ea typeface="Times New Roman"/>
                          <a:cs typeface="Times New Roman"/>
                        </a:rPr>
                        <a:t>Familiar test administrator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90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>
                          <a:latin typeface="+mn-lt"/>
                          <a:ea typeface="Times New Roman"/>
                          <a:cs typeface="Times New Roman"/>
                        </a:rPr>
                        <a:t>Student reads test aloud to self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90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Specific time of day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3538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1" dirty="0">
                          <a:latin typeface="+mn-lt"/>
                          <a:ea typeface="Times New Roman"/>
                          <a:cs typeface="Times New Roman"/>
                        </a:rPr>
                        <a:t>“Stop Testing” policy: </a:t>
                      </a: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If student is not responding to test questions after 15</a:t>
                      </a: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20 minutes, test administrator may ask if  student is finished. If so, collect the student’s test materials. </a:t>
                      </a:r>
                      <a:r>
                        <a:rPr lang="en-US" sz="2200" baseline="0" dirty="0">
                          <a:latin typeface="+mn-lt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Student may sit quietly or be excused.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1143000"/>
          </a:xfrm>
        </p:spPr>
        <p:txBody>
          <a:bodyPr>
            <a:noAutofit/>
          </a:bodyPr>
          <a:lstStyle/>
          <a:p>
            <a:r>
              <a:rPr lang="en-US" sz="3600" dirty="0"/>
              <a:t>Accommodations for Students with Disabilities (</a:t>
            </a:r>
            <a:r>
              <a:rPr lang="en-US" sz="3600" b="1" dirty="0"/>
              <a:t>A</a:t>
            </a:r>
            <a:r>
              <a:rPr lang="en-US" sz="3600" dirty="0"/>
              <a:t>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676400"/>
          <a:ext cx="8610600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Test Presentation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Computer-Based</a:t>
                      </a:r>
                      <a:endParaRPr lang="en-US" sz="2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Paper-Based</a:t>
                      </a:r>
                      <a:endParaRPr lang="en-US" sz="2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Paper test</a:t>
                      </a:r>
                      <a:r>
                        <a:rPr lang="en-US" sz="2200" dirty="0"/>
                        <a:t>, if unable to use 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N/A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Large print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Screen reader for student who is blind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Braille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/>
                        <a:t>Text-to-speech/Human read-aloud for Math, 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Human read-aloud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Human signer for Math, STE, and </a:t>
                      </a:r>
                      <a:r>
                        <a:rPr lang="en-US" sz="2200" u="sng" dirty="0"/>
                        <a:t>test questions</a:t>
                      </a:r>
                      <a:r>
                        <a:rPr lang="en-US" sz="2200" dirty="0"/>
                        <a:t> only for ELA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0" dirty="0"/>
                        <a:t>Test administrator helps student track test items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/>
              <a:t>Accommodations for Students with Disabilities </a:t>
            </a:r>
            <a:r>
              <a:rPr lang="en-US" sz="3200" i="1" dirty="0"/>
              <a:t>(Continued)</a:t>
            </a:r>
            <a:endParaRPr lang="en-US" sz="36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371600"/>
          <a:ext cx="8610600" cy="4526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63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Response Accommodations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07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Computer-Based</a:t>
                      </a:r>
                      <a:endParaRPr lang="en-US" sz="2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Paper-Based</a:t>
                      </a:r>
                      <a:endParaRPr lang="en-US" sz="2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07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ELA graphic organizer or Math/STE reference sheet for grades 3</a:t>
                      </a:r>
                      <a:r>
                        <a:rPr lang="en-US" sz="2200" b="1" dirty="0">
                          <a:sym typeface="Symbol"/>
                        </a:rPr>
                        <a:t>8 </a:t>
                      </a:r>
                      <a:r>
                        <a:rPr lang="en-US" sz="2200" b="0" dirty="0">
                          <a:sym typeface="Symbol"/>
                        </a:rPr>
                        <a:t>(only those </a:t>
                      </a:r>
                      <a:r>
                        <a:rPr lang="en-US" sz="2200" b="0" dirty="0"/>
                        <a:t>developed by ESE)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07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Human scribe</a:t>
                      </a:r>
                      <a:r>
                        <a:rPr lang="en-US" sz="2200" dirty="0"/>
                        <a:t> for Math/STE</a:t>
                      </a:r>
                    </a:p>
                    <a:p>
                      <a:pPr algn="ctr"/>
                      <a:r>
                        <a:rPr lang="en-US" sz="2200" dirty="0"/>
                        <a:t>(Note: 504 plan in place for fractured writing arm)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076">
                <a:tc>
                  <a:txBody>
                    <a:bodyPr/>
                    <a:lstStyle/>
                    <a:p>
                      <a:r>
                        <a:rPr lang="en-US" sz="22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Answers recorded in test booklet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076">
                <a:tc>
                  <a:txBody>
                    <a:bodyPr/>
                    <a:lstStyle/>
                    <a:p>
                      <a:r>
                        <a:rPr lang="en-US" sz="22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Typed responses </a:t>
                      </a:r>
                    </a:p>
                    <a:p>
                      <a:r>
                        <a:rPr lang="en-US" sz="2200" b="0" dirty="0"/>
                        <a:t>(No transcription necessary)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07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 placement of test responses </a:t>
                      </a:r>
                      <a:endParaRPr lang="en-US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07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Braille writer, note-taker, or refreshable Braille display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i="1" dirty="0"/>
              <a:t>Special Access </a:t>
            </a:r>
            <a:r>
              <a:rPr lang="en-US" sz="4200" dirty="0"/>
              <a:t>Accommodations for Students with Disabilities (SA)</a:t>
            </a:r>
            <a:br>
              <a:rPr lang="en-US" dirty="0"/>
            </a:br>
            <a:r>
              <a:rPr lang="en-US" sz="3300" dirty="0"/>
              <a:t>(formerly </a:t>
            </a:r>
            <a:r>
              <a:rPr lang="en-US" sz="3300" i="1" dirty="0"/>
              <a:t>Nonstandard Accommodations</a:t>
            </a:r>
            <a:r>
              <a:rPr lang="en-US" sz="3300" dirty="0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48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1828798"/>
          <a:ext cx="7543800" cy="4675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600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200" i="0" dirty="0">
                          <a:solidFill>
                            <a:schemeClr val="bg1"/>
                          </a:solidFill>
                        </a:rPr>
                        <a:t>Special Access Accommodations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600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Computer and Paper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600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Text-to-speech/Human reader for ELA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600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Signing the ELA reading passages 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67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Scribe responses (or speech-to-text device)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ELA</a:t>
                      </a:r>
                      <a:endParaRPr lang="en-US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52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Calculator or other mathematics tool,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device,</a:t>
                      </a:r>
                      <a:r>
                        <a:rPr lang="en-US" sz="2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 manipulatives </a:t>
                      </a: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non-calculator session of Math</a:t>
                      </a:r>
                      <a:endParaRPr lang="en-US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600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Spell-checker for ELA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78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Word prediction for ELA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1143000"/>
          </a:xfrm>
        </p:spPr>
        <p:txBody>
          <a:bodyPr>
            <a:noAutofit/>
          </a:bodyPr>
          <a:lstStyle/>
          <a:p>
            <a:r>
              <a:rPr lang="en-US" sz="4000" dirty="0"/>
              <a:t>Accommodations for ELLs (EL)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1219200"/>
          <a:ext cx="8839200" cy="3944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71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ELL Accommodations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620">
                <a:tc>
                  <a:txBody>
                    <a:bodyPr/>
                    <a:lstStyle/>
                    <a:p>
                      <a:pPr algn="ctr"/>
                      <a:r>
                        <a:rPr lang="en-US" sz="22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Approved Bilingual Word-to-Word Dictionary or Glossary</a:t>
                      </a:r>
                      <a:endParaRPr lang="en-US" sz="2200" b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620"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Text-to-speech/human reader </a:t>
                      </a: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Math and STE (in English)</a:t>
                      </a:r>
                      <a:endParaRPr lang="en-US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620"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Scribe </a:t>
                      </a: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Math and STE</a:t>
                      </a:r>
                      <a:endParaRPr lang="en-US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620">
                <a:tc>
                  <a:txBody>
                    <a:bodyPr/>
                    <a:lstStyle/>
                    <a:p>
                      <a:pPr algn="ctr"/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Grade 10 English/Spanish Mathematics Test or Retest,</a:t>
                      </a:r>
                    </a:p>
                    <a:p>
                      <a:pPr algn="ctr"/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enrolled fewer than 3 years</a:t>
                      </a:r>
                      <a:endParaRPr lang="en-US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620"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Read aloud/repeat/clarify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 </a:t>
                      </a:r>
                      <a:r>
                        <a:rPr lang="en-US" sz="2200" b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directions</a:t>
                      </a: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student’s native language, if native language speaker is available</a:t>
                      </a:r>
                      <a:endParaRPr lang="en-US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6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“Stop testing” policy</a:t>
                      </a:r>
                      <a:endParaRPr lang="en-US" sz="2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Transition to Next-Generation Tests for ELA and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382000" cy="4602163"/>
          </a:xfrm>
        </p:spPr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85800" y="1371600"/>
          <a:ext cx="7467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900" y="565785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Paper-based testing will be available for </a:t>
            </a:r>
            <a:r>
              <a:rPr lang="en-US" b="1" dirty="0"/>
              <a:t>students with disabilities </a:t>
            </a:r>
            <a:r>
              <a:rPr lang="en-US" dirty="0"/>
              <a:t>who require a paper-and-pencil test as well as for new </a:t>
            </a:r>
            <a:r>
              <a:rPr lang="en-US" b="1" dirty="0"/>
              <a:t>ELL students </a:t>
            </a:r>
            <a:r>
              <a:rPr lang="en-US" dirty="0"/>
              <a:t>unfamiliar with computers.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Coming This Winter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ELA and Mathematics practice tests: January 2017.</a:t>
            </a:r>
          </a:p>
          <a:p>
            <a:endParaRPr lang="en-US" dirty="0"/>
          </a:p>
          <a:p>
            <a:r>
              <a:rPr lang="en-US" dirty="0"/>
              <a:t>Short  response and essay rubrics</a:t>
            </a:r>
          </a:p>
          <a:p>
            <a:endParaRPr lang="en-US" dirty="0"/>
          </a:p>
          <a:p>
            <a:r>
              <a:rPr lang="en-US" dirty="0"/>
              <a:t>Student tutorial to orient students to TestNav testing platform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Resources Available: ESE Web Page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51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362200" y="1066800"/>
            <a:ext cx="4055664" cy="5334000"/>
            <a:chOff x="1295400" y="1066800"/>
            <a:chExt cx="4055664" cy="5334000"/>
          </a:xfrm>
        </p:grpSpPr>
        <p:grpSp>
          <p:nvGrpSpPr>
            <p:cNvPr id="7" name="Group 6"/>
            <p:cNvGrpSpPr/>
            <p:nvPr/>
          </p:nvGrpSpPr>
          <p:grpSpPr>
            <a:xfrm>
              <a:off x="1295400" y="1066800"/>
              <a:ext cx="4055664" cy="5334000"/>
              <a:chOff x="2082138" y="868616"/>
              <a:chExt cx="4623462" cy="5943600"/>
            </a:xfrm>
          </p:grpSpPr>
          <p:pic>
            <p:nvPicPr>
              <p:cNvPr id="8" name="Picture 7"/>
              <p:cNvPicPr/>
              <p:nvPr/>
            </p:nvPicPr>
            <p:blipFill>
              <a:blip r:embed="rId3" cstate="print"/>
              <a:srcRect r="78084" b="29684"/>
              <a:stretch>
                <a:fillRect/>
              </a:stretch>
            </p:blipFill>
            <p:spPr bwMode="auto">
              <a:xfrm>
                <a:off x="2082138" y="868616"/>
                <a:ext cx="4343405" cy="594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Rectangle 8"/>
              <p:cNvSpPr/>
              <p:nvPr/>
            </p:nvSpPr>
            <p:spPr>
              <a:xfrm>
                <a:off x="5181600" y="3505200"/>
                <a:ext cx="1524000" cy="3276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1371600" y="4038600"/>
              <a:ext cx="2209800" cy="1524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71600" y="3733800"/>
              <a:ext cx="2057400" cy="27750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702256" y="1352264"/>
              <a:ext cx="2362200" cy="228600"/>
            </a:xfrm>
            <a:prstGeom prst="round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52578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b="1" dirty="0"/>
              <a:t>Specific web pages </a:t>
            </a:r>
          </a:p>
          <a:p>
            <a:pPr lvl="0">
              <a:spcBef>
                <a:spcPts val="0"/>
              </a:spcBef>
            </a:pPr>
            <a:r>
              <a:rPr lang="en-US" sz="2400" dirty="0"/>
              <a:t>ELA test design: </a:t>
            </a:r>
            <a:r>
              <a:rPr lang="en-US" sz="2400" dirty="0">
                <a:hlinkClick r:id="rId3"/>
              </a:rPr>
              <a:t>www.doe.mass.edu/mcas/tdd/ela.html?section=testdesign</a:t>
            </a:r>
            <a:r>
              <a:rPr lang="en-US" sz="2400" dirty="0"/>
              <a:t> </a:t>
            </a:r>
          </a:p>
          <a:p>
            <a:pPr lvl="0">
              <a:spcBef>
                <a:spcPts val="0"/>
              </a:spcBef>
            </a:pPr>
            <a:r>
              <a:rPr lang="en-US" sz="2400" dirty="0"/>
              <a:t>Mathematics test design: </a:t>
            </a:r>
            <a:r>
              <a:rPr lang="en-US" sz="2400" dirty="0">
                <a:hlinkClick r:id="rId4"/>
              </a:rPr>
              <a:t>www.doe.mass.edu/mcas/tdd/math.html?section=testdesign</a:t>
            </a:r>
            <a:r>
              <a:rPr lang="en-US" sz="2400" dirty="0"/>
              <a:t> </a:t>
            </a:r>
          </a:p>
          <a:p>
            <a:pPr lvl="0">
              <a:spcBef>
                <a:spcPts val="0"/>
              </a:spcBef>
            </a:pPr>
            <a:r>
              <a:rPr lang="en-US" sz="2400" dirty="0"/>
              <a:t>Accessibility and accommodations: </a:t>
            </a:r>
            <a:r>
              <a:rPr lang="en-US" sz="2400" dirty="0">
                <a:hlinkClick r:id="rId5"/>
              </a:rPr>
              <a:t>www.doe.mass.edu/mcas/accessibility/</a:t>
            </a:r>
            <a:r>
              <a:rPr lang="en-US" sz="2400" dirty="0"/>
              <a:t> </a:t>
            </a:r>
          </a:p>
          <a:p>
            <a:pPr lvl="0"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  <a:buNone/>
            </a:pPr>
            <a:r>
              <a:rPr lang="en-US" sz="3200" b="1" dirty="0"/>
              <a:t>ESE Student Assessment Services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781-338-3625</a:t>
            </a:r>
          </a:p>
          <a:p>
            <a:pPr>
              <a:spcBef>
                <a:spcPts val="0"/>
              </a:spcBef>
            </a:pPr>
            <a:r>
              <a:rPr lang="en-US" sz="2400" dirty="0">
                <a:hlinkClick r:id="rId6"/>
              </a:rPr>
              <a:t>mcas@doe.mass.edu</a:t>
            </a:r>
            <a:r>
              <a:rPr lang="en-US" sz="2400" dirty="0"/>
              <a:t> </a:t>
            </a:r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781800" cy="2895600"/>
          </a:xfrm>
        </p:spPr>
        <p:txBody>
          <a:bodyPr/>
          <a:lstStyle/>
          <a:p>
            <a:r>
              <a:rPr lang="en-US" dirty="0"/>
              <a:t>Questions &amp; Answers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u="sng" dirty="0"/>
              <a:t>ELA</a:t>
            </a:r>
          </a:p>
          <a:p>
            <a:r>
              <a:rPr lang="en-US" b="1" dirty="0"/>
              <a:t>Grades 3</a:t>
            </a:r>
            <a:r>
              <a:rPr lang="en-US" b="1" dirty="0">
                <a:latin typeface="Tahoma"/>
                <a:ea typeface="Tahoma"/>
                <a:cs typeface="Tahoma"/>
              </a:rPr>
              <a:t>–</a:t>
            </a:r>
            <a:r>
              <a:rPr lang="en-US" b="1" dirty="0"/>
              <a:t>5: </a:t>
            </a:r>
            <a:br>
              <a:rPr lang="en-US" b="1" dirty="0"/>
            </a:br>
            <a:r>
              <a:rPr lang="en-US" dirty="0"/>
              <a:t>3 sessions</a:t>
            </a:r>
          </a:p>
          <a:p>
            <a:r>
              <a:rPr lang="en-US" b="1" dirty="0"/>
              <a:t>Grades 6</a:t>
            </a:r>
            <a:r>
              <a:rPr lang="en-US" b="1" dirty="0">
                <a:latin typeface="Tahoma"/>
                <a:ea typeface="Tahoma"/>
                <a:cs typeface="Tahoma"/>
              </a:rPr>
              <a:t>–</a:t>
            </a:r>
            <a:r>
              <a:rPr lang="en-US" b="1" dirty="0"/>
              <a:t>8: </a:t>
            </a:r>
            <a:br>
              <a:rPr lang="en-US" b="1" dirty="0"/>
            </a:br>
            <a:r>
              <a:rPr lang="en-US" dirty="0"/>
              <a:t>2 sessions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93774" y="1524000"/>
            <a:ext cx="4397825" cy="4525963"/>
          </a:xfrm>
        </p:spPr>
        <p:txBody>
          <a:bodyPr/>
          <a:lstStyle/>
          <a:p>
            <a:pPr lvl="0">
              <a:buNone/>
              <a:defRPr/>
            </a:pPr>
            <a:r>
              <a:rPr lang="en-US" sz="3200" b="1" u="sng" dirty="0"/>
              <a:t>Mathematics</a:t>
            </a:r>
          </a:p>
          <a:p>
            <a:pPr lvl="0">
              <a:defRPr/>
            </a:pPr>
            <a:r>
              <a:rPr lang="en-US" b="1" dirty="0"/>
              <a:t>Gr. 3</a:t>
            </a:r>
            <a:r>
              <a:rPr lang="en-US" b="1" dirty="0">
                <a:latin typeface="Tahoma"/>
                <a:ea typeface="Tahoma"/>
                <a:cs typeface="Tahoma"/>
              </a:rPr>
              <a:t>–</a:t>
            </a:r>
            <a:r>
              <a:rPr lang="en-US" b="1" dirty="0"/>
              <a:t>6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2 non-calculator sessions</a:t>
            </a:r>
          </a:p>
          <a:p>
            <a:pPr lvl="0">
              <a:defRPr/>
            </a:pPr>
            <a:r>
              <a:rPr lang="en-US" b="1" dirty="0"/>
              <a:t>Gr. 7</a:t>
            </a:r>
            <a:r>
              <a:rPr lang="en-US" b="1" dirty="0">
                <a:latin typeface="Tahoma"/>
                <a:ea typeface="Tahoma"/>
                <a:cs typeface="Tahoma"/>
              </a:rPr>
              <a:t>–</a:t>
            </a:r>
            <a:r>
              <a:rPr lang="en-US" b="1" dirty="0"/>
              <a:t>8: </a:t>
            </a:r>
          </a:p>
          <a:p>
            <a:pPr lvl="1">
              <a:defRPr/>
            </a:pPr>
            <a:r>
              <a:rPr lang="en-US" sz="2800" dirty="0"/>
              <a:t>1 non-calculator session</a:t>
            </a:r>
          </a:p>
          <a:p>
            <a:pPr lvl="1">
              <a:defRPr/>
            </a:pPr>
            <a:r>
              <a:rPr lang="en-US" sz="2800" dirty="0"/>
              <a:t>1 calculator session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419600"/>
            <a:ext cx="79248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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1524000"/>
            <a:ext cx="0" cy="388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55626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See the test schedule (</a:t>
            </a:r>
            <a:r>
              <a:rPr lang="en-US" sz="2200" dirty="0">
                <a:hlinkClick r:id="rId3"/>
              </a:rPr>
              <a:t>www.doe.mass.edu/mcas/1617schedule.pdf</a:t>
            </a:r>
            <a:r>
              <a:rPr lang="en-US" sz="2200" dirty="0"/>
              <a:t>) for details.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8534400" cy="1905000"/>
          </a:xfrm>
        </p:spPr>
        <p:txBody>
          <a:bodyPr>
            <a:normAutofit/>
          </a:bodyPr>
          <a:lstStyle/>
          <a:p>
            <a:r>
              <a:rPr lang="en-US" dirty="0"/>
              <a:t>MCAS English Language Arts </a:t>
            </a:r>
            <a:br>
              <a:rPr lang="en-US" dirty="0"/>
            </a:br>
            <a:r>
              <a:rPr lang="en-US" dirty="0"/>
              <a:t>(ELA) Test Design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same in ELA from spring 2016 MCAS?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8637"/>
            <a:ext cx="7924800" cy="4602163"/>
          </a:xfrm>
        </p:spPr>
        <p:txBody>
          <a:bodyPr>
            <a:normAutofit/>
          </a:bodyPr>
          <a:lstStyle/>
          <a:p>
            <a:r>
              <a:rPr lang="en-US" dirty="0"/>
              <a:t>Reading passage sets</a:t>
            </a:r>
          </a:p>
          <a:p>
            <a:pPr lvl="1"/>
            <a:r>
              <a:rPr lang="en-US" dirty="0"/>
              <a:t>Text types still include Literary and Informational texts.</a:t>
            </a:r>
          </a:p>
          <a:p>
            <a:r>
              <a:rPr lang="en-US" dirty="0"/>
              <a:t>All test questions are still based on passages.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different from spring 2016 MCAS ELA tests?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74837"/>
            <a:ext cx="7924800" cy="4602163"/>
          </a:xfrm>
        </p:spPr>
        <p:txBody>
          <a:bodyPr>
            <a:normAutofit/>
          </a:bodyPr>
          <a:lstStyle/>
          <a:p>
            <a:r>
              <a:rPr lang="en-US" dirty="0"/>
              <a:t>Computer-based</a:t>
            </a:r>
          </a:p>
          <a:p>
            <a:endParaRPr lang="en-US" sz="1800" dirty="0"/>
          </a:p>
          <a:p>
            <a:r>
              <a:rPr lang="en-US" dirty="0"/>
              <a:t>New types of test questions</a:t>
            </a:r>
          </a:p>
          <a:p>
            <a:endParaRPr lang="en-US" sz="1800" dirty="0"/>
          </a:p>
          <a:p>
            <a:r>
              <a:rPr lang="en-US" dirty="0"/>
              <a:t>Writing at all grades embedded within the ELA test</a:t>
            </a:r>
          </a:p>
          <a:p>
            <a:pPr lvl="1"/>
            <a:r>
              <a:rPr lang="en-US" dirty="0"/>
              <a:t>Not a separate task like Composition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07_ESE_Template">
  <a:themeElements>
    <a:clrScheme name="ESE">
      <a:dk1>
        <a:srgbClr val="0D1969"/>
      </a:dk1>
      <a:lt1>
        <a:sysClr val="window" lastClr="FFFFFF"/>
      </a:lt1>
      <a:dk2>
        <a:srgbClr val="0D1969"/>
      </a:dk2>
      <a:lt2>
        <a:srgbClr val="EEECE1"/>
      </a:lt2>
      <a:accent1>
        <a:srgbClr val="E86B01"/>
      </a:accent1>
      <a:accent2>
        <a:srgbClr val="0D1969"/>
      </a:accent2>
      <a:accent3>
        <a:srgbClr val="FBC40E"/>
      </a:accent3>
      <a:accent4>
        <a:srgbClr val="006600"/>
      </a:accent4>
      <a:accent5>
        <a:srgbClr val="C00000"/>
      </a:accent5>
      <a:accent6>
        <a:srgbClr val="800080"/>
      </a:accent6>
      <a:hlink>
        <a:srgbClr val="0000FF"/>
      </a:hlink>
      <a:folHlink>
        <a:srgbClr val="7F7F7F"/>
      </a:folHlink>
    </a:clrScheme>
    <a:fontScheme name="ESE">
      <a:majorFont>
        <a:latin typeface="Georgi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2007_ESE_Template</Template>
  <TotalTime>4245</TotalTime>
  <Words>2543</Words>
  <Application>Microsoft Office PowerPoint</Application>
  <PresentationFormat>On-screen Show (4:3)</PresentationFormat>
  <Paragraphs>580</Paragraphs>
  <Slides>53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Georgia</vt:lpstr>
      <vt:lpstr>Symbol</vt:lpstr>
      <vt:lpstr>Tahoma</vt:lpstr>
      <vt:lpstr>Times New Roman</vt:lpstr>
      <vt:lpstr>Wingdings 2</vt:lpstr>
      <vt:lpstr>2007_ESE_Template</vt:lpstr>
      <vt:lpstr>ELA and Mathematics  Test Designs for  Grades 3–8 </vt:lpstr>
      <vt:lpstr>Presenters</vt:lpstr>
      <vt:lpstr>Agenda</vt:lpstr>
      <vt:lpstr>What does “next-generation” mean?</vt:lpstr>
      <vt:lpstr>Transition to Next-Generation Tests for ELA and Mathematics</vt:lpstr>
      <vt:lpstr>Number of Sessions</vt:lpstr>
      <vt:lpstr>MCAS English Language Arts  (ELA) Test Design</vt:lpstr>
      <vt:lpstr>What is the same in ELA from spring 2016 MCAS?</vt:lpstr>
      <vt:lpstr>What is different from spring 2016 MCAS ELA tests?</vt:lpstr>
      <vt:lpstr>Presentation of Passages for CBT</vt:lpstr>
      <vt:lpstr>Presentation of Passages</vt:lpstr>
      <vt:lpstr>Presentation of Multiple Passages</vt:lpstr>
      <vt:lpstr>ELA Item Types</vt:lpstr>
      <vt:lpstr>Reading Comprehension Item Types</vt:lpstr>
      <vt:lpstr>1-Point Multiple-Choice Item</vt:lpstr>
      <vt:lpstr>2-Point Multiple-Choice Item</vt:lpstr>
      <vt:lpstr>Technology Enhanced Item</vt:lpstr>
      <vt:lpstr>Writing Item Types: Grades 3–8</vt:lpstr>
      <vt:lpstr>Writing Expectations</vt:lpstr>
      <vt:lpstr>Narrative Essay</vt:lpstr>
      <vt:lpstr>Text Based Essay</vt:lpstr>
      <vt:lpstr>ELA Matrix Design</vt:lpstr>
      <vt:lpstr>ELA Test Design</vt:lpstr>
      <vt:lpstr>MCAS Mathematics  Test Design</vt:lpstr>
      <vt:lpstr>What is the same in Mathematics from spring 2016 MCAS?</vt:lpstr>
      <vt:lpstr>What is different from spring 2016 MCAS Math tests?</vt:lpstr>
      <vt:lpstr>Calculator Restrictions</vt:lpstr>
      <vt:lpstr>Math Item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Drag-and-Drop Item</vt:lpstr>
      <vt:lpstr>PowerPoint Presentation</vt:lpstr>
      <vt:lpstr>PowerPoint Presentation</vt:lpstr>
      <vt:lpstr>PowerPoint Presentation</vt:lpstr>
      <vt:lpstr>Math Matrix Design</vt:lpstr>
      <vt:lpstr>Math Test Design</vt:lpstr>
      <vt:lpstr>MCAS Accommodations  and Accessibility Features</vt:lpstr>
      <vt:lpstr>Available to All Students</vt:lpstr>
      <vt:lpstr>Overview of MCAS Accessibility and Accommodations for Gr. 38</vt:lpstr>
      <vt:lpstr>Universal Accessibility Features (UF) available to all students</vt:lpstr>
      <vt:lpstr>Designated Accessibility Features (DF),    for any student at discretion of Principal</vt:lpstr>
      <vt:lpstr>Accommodations for Students with Disabilities (A)</vt:lpstr>
      <vt:lpstr>Accommodations for Students with Disabilities (Continued)</vt:lpstr>
      <vt:lpstr>Special Access Accommodations for Students with Disabilities (SA) (formerly Nonstandard Accommodations)</vt:lpstr>
      <vt:lpstr>Accommodations for ELLs (EL)</vt:lpstr>
      <vt:lpstr>Resources Coming This Winter</vt:lpstr>
      <vt:lpstr>Resources Available: ESE Web Page</vt:lpstr>
      <vt:lpstr>Resources and Support</vt:lpstr>
      <vt:lpstr>Questions &amp; Answers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Michol Stapel</dc:creator>
  <cp:lastModifiedBy>Kay Scheidler</cp:lastModifiedBy>
  <cp:revision>364</cp:revision>
  <cp:lastPrinted>2017-03-16T14:25:01Z</cp:lastPrinted>
  <dcterms:created xsi:type="dcterms:W3CDTF">2016-09-19T17:54:48Z</dcterms:created>
  <dcterms:modified xsi:type="dcterms:W3CDTF">2017-03-16T14:27:44Z</dcterms:modified>
</cp:coreProperties>
</file>