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256" r:id="rId2"/>
    <p:sldId id="313" r:id="rId3"/>
    <p:sldId id="373" r:id="rId4"/>
    <p:sldId id="370" r:id="rId5"/>
    <p:sldId id="371" r:id="rId6"/>
    <p:sldId id="372" r:id="rId7"/>
    <p:sldId id="301" r:id="rId8"/>
    <p:sldId id="337" r:id="rId9"/>
    <p:sldId id="336" r:id="rId10"/>
    <p:sldId id="352" r:id="rId11"/>
    <p:sldId id="317" r:id="rId12"/>
    <p:sldId id="259" r:id="rId13"/>
    <p:sldId id="315" r:id="rId14"/>
    <p:sldId id="262" r:id="rId15"/>
    <p:sldId id="261" r:id="rId16"/>
    <p:sldId id="368" r:id="rId17"/>
    <p:sldId id="340" r:id="rId18"/>
    <p:sldId id="364" r:id="rId19"/>
    <p:sldId id="335" r:id="rId20"/>
    <p:sldId id="264" r:id="rId21"/>
    <p:sldId id="341" r:id="rId22"/>
    <p:sldId id="266" r:id="rId23"/>
    <p:sldId id="358" r:id="rId24"/>
    <p:sldId id="342" r:id="rId25"/>
    <p:sldId id="359" r:id="rId26"/>
    <p:sldId id="343" r:id="rId27"/>
    <p:sldId id="351" r:id="rId28"/>
    <p:sldId id="272" r:id="rId29"/>
    <p:sldId id="344" r:id="rId30"/>
    <p:sldId id="360" r:id="rId31"/>
    <p:sldId id="322" r:id="rId32"/>
    <p:sldId id="345" r:id="rId33"/>
    <p:sldId id="302" r:id="rId34"/>
    <p:sldId id="280" r:id="rId35"/>
    <p:sldId id="283" r:id="rId36"/>
    <p:sldId id="268" r:id="rId37"/>
    <p:sldId id="326" r:id="rId38"/>
    <p:sldId id="270" r:id="rId39"/>
    <p:sldId id="357" r:id="rId40"/>
    <p:sldId id="323" r:id="rId41"/>
    <p:sldId id="353" r:id="rId42"/>
    <p:sldId id="361" r:id="rId43"/>
    <p:sldId id="354" r:id="rId44"/>
    <p:sldId id="324" r:id="rId45"/>
    <p:sldId id="325" r:id="rId46"/>
    <p:sldId id="327" r:id="rId47"/>
    <p:sldId id="356" r:id="rId48"/>
    <p:sldId id="284" r:id="rId49"/>
    <p:sldId id="285" r:id="rId50"/>
    <p:sldId id="286" r:id="rId51"/>
    <p:sldId id="348" r:id="rId52"/>
    <p:sldId id="334" r:id="rId53"/>
    <p:sldId id="349" r:id="rId54"/>
    <p:sldId id="287" r:id="rId55"/>
    <p:sldId id="350" r:id="rId56"/>
    <p:sldId id="288" r:id="rId57"/>
    <p:sldId id="309" r:id="rId58"/>
    <p:sldId id="333" r:id="rId59"/>
    <p:sldId id="289" r:id="rId60"/>
    <p:sldId id="304" r:id="rId61"/>
    <p:sldId id="331" r:id="rId62"/>
    <p:sldId id="321" r:id="rId63"/>
    <p:sldId id="303" r:id="rId64"/>
    <p:sldId id="355" r:id="rId65"/>
    <p:sldId id="305" r:id="rId66"/>
    <p:sldId id="319" r:id="rId67"/>
    <p:sldId id="366" r:id="rId68"/>
    <p:sldId id="367" r:id="rId69"/>
    <p:sldId id="320" r:id="rId70"/>
  </p:sldIdLst>
  <p:sldSz cx="12192000" cy="6858000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88874" autoAdjust="0"/>
  </p:normalViewPr>
  <p:slideViewPr>
    <p:cSldViewPr snapToGrid="0">
      <p:cViewPr varScale="1">
        <p:scale>
          <a:sx n="63" d="100"/>
          <a:sy n="63" d="100"/>
        </p:scale>
        <p:origin x="54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F4575-BF44-4643-A00C-7D1885CE2D27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EB847-1C09-47F9-92F6-208EB35B1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02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EB847-1C09-47F9-92F6-208EB35B16B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24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EB847-1C09-47F9-92F6-208EB35B16B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965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EB847-1C09-47F9-92F6-208EB35B16B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072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EB847-1C09-47F9-92F6-208EB35B16B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01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EB847-1C09-47F9-92F6-208EB35B16B4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660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EB847-1C09-47F9-92F6-208EB35B16B4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19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7220-C693-4944-AB3E-751B872186FD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7809-BED7-4BBF-A08B-BFCF105AE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7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7220-C693-4944-AB3E-751B872186FD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7809-BED7-4BBF-A08B-BFCF105AE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321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7220-C693-4944-AB3E-751B872186FD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7809-BED7-4BBF-A08B-BFCF105AE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87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7220-C693-4944-AB3E-751B872186FD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7809-BED7-4BBF-A08B-BFCF105AE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14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7220-C693-4944-AB3E-751B872186FD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7809-BED7-4BBF-A08B-BFCF105AE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0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7220-C693-4944-AB3E-751B872186FD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7809-BED7-4BBF-A08B-BFCF105AE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24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7220-C693-4944-AB3E-751B872186FD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7809-BED7-4BBF-A08B-BFCF105AE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8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7220-C693-4944-AB3E-751B872186FD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7809-BED7-4BBF-A08B-BFCF105AE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00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7220-C693-4944-AB3E-751B872186FD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7809-BED7-4BBF-A08B-BFCF105AE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367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7220-C693-4944-AB3E-751B872186FD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7809-BED7-4BBF-A08B-BFCF105AE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30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7220-C693-4944-AB3E-751B872186FD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7809-BED7-4BBF-A08B-BFCF105AE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27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C7220-C693-4944-AB3E-751B872186FD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37809-BED7-4BBF-A08B-BFCF105AE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0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restandards.org/ELA-Literacy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mcas.pearsonsupport/" TargetMode="Externa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://mcas.pearsonsupport/" TargetMode="Externa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om/url?sa=i&amp;rct=j&amp;q=&amp;esrc=s&amp;source=images&amp;cd=&amp;ved=0ahUKEwjc3I_0poXQAhVpzVQKHbMBA8wQjRwIBw&amp;url=http://www.google.com/url?sa%3Di%26rct%3Dj%26q%3D%26esrc%3Ds%26source%3Dimages%26cd%3D%26ved%3D0ahUKEwjc3I_0poXQAhVpzVQKHbMBA8wQjRwIBw%26url%3Dhttp://www.focusmartialarts.com.au/%26psig%3DAFQjCNFkumAeGoMdntt4TCIrCvVWmcSxHg%26ust%3D1478012259274613&amp;psig=AFQjCNFkumAeGoMdntt4TCIrCvVWmcSxHg&amp;ust=1478012259274613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5202238"/>
          </a:xfrm>
        </p:spPr>
        <p:txBody>
          <a:bodyPr>
            <a:noAutofit/>
          </a:bodyPr>
          <a:lstStyle/>
          <a:p>
            <a:br>
              <a:rPr lang="en-US" sz="8000" dirty="0"/>
            </a:br>
            <a:br>
              <a:rPr lang="en-US" sz="8000" dirty="0"/>
            </a:br>
            <a:br>
              <a:rPr lang="en-US" sz="8000" dirty="0"/>
            </a:br>
            <a:r>
              <a:rPr lang="en-US" sz="9600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3476"/>
            <a:ext cx="9144000" cy="4774324"/>
          </a:xfrm>
        </p:spPr>
        <p:txBody>
          <a:bodyPr>
            <a:normAutofit/>
          </a:bodyPr>
          <a:lstStyle/>
          <a:p>
            <a:pPr algn="l"/>
            <a:r>
              <a:rPr lang="en-US" sz="8000" dirty="0"/>
              <a:t>WHAT IS</a:t>
            </a:r>
          </a:p>
          <a:p>
            <a:pPr algn="l"/>
            <a:r>
              <a:rPr lang="en-US" sz="8000" dirty="0"/>
              <a:t>  ELA MCAS</a:t>
            </a:r>
          </a:p>
          <a:p>
            <a:pPr algn="l"/>
            <a:r>
              <a:rPr lang="en-US" sz="8000" dirty="0"/>
              <a:t>      2020?</a:t>
            </a:r>
          </a:p>
        </p:txBody>
      </p:sp>
      <p:pic>
        <p:nvPicPr>
          <p:cNvPr id="4" name="Picture 3" descr="Test Anxiety, Not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3386">
            <a:off x="6449797" y="863700"/>
            <a:ext cx="4791004" cy="45145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4662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4FBC7-EE0D-401F-9560-DD9FFC9D5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0A9F0-2678-4467-B590-9137E37EE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609600"/>
            <a:ext cx="12034344" cy="624839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6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 your grade level version of the tested Reading and the Writing Standards</a:t>
            </a:r>
            <a: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posted at</a:t>
            </a:r>
          </a:p>
          <a:p>
            <a:pPr marL="0" indent="0" algn="ctr">
              <a:buNone/>
            </a:pPr>
            <a:endParaRPr lang="en-US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http://www.corestandards.org/ELA-Literacy/</a:t>
            </a:r>
            <a:endParaRPr lang="en-US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7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Writing Facets are important </a:t>
            </a:r>
          </a:p>
          <a:p>
            <a:pPr marL="0" indent="0">
              <a:buNone/>
            </a:pPr>
            <a:endParaRPr lang="en-US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348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Test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1327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MCAS 2020</a:t>
            </a:r>
          </a:p>
          <a:p>
            <a:pPr marL="0" indent="0" algn="ctr">
              <a:buNone/>
            </a:pP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</a:p>
          <a:p>
            <a:pPr marL="0" indent="0" algn="ctr">
              <a:buNone/>
            </a:pP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Features</a:t>
            </a:r>
          </a:p>
        </p:txBody>
      </p:sp>
    </p:spTree>
    <p:extLst>
      <p:ext uri="{BB962C8B-B14F-4D97-AF65-F5344CB8AC3E}">
        <p14:creationId xmlns:p14="http://schemas.microsoft.com/office/powerpoint/2010/main" val="2423737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Test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29640"/>
            <a:ext cx="10515600" cy="52473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MCAS 2020</a:t>
            </a:r>
          </a:p>
          <a:p>
            <a:pPr marL="0" indent="0" algn="ctr">
              <a:buNone/>
            </a:pP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about</a:t>
            </a:r>
          </a:p>
          <a:p>
            <a:pPr marL="0" indent="0" algn="ctr">
              <a:buNone/>
            </a:pP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 EVIDENCE</a:t>
            </a:r>
          </a:p>
        </p:txBody>
      </p:sp>
    </p:spTree>
    <p:extLst>
      <p:ext uri="{BB962C8B-B14F-4D97-AF65-F5344CB8AC3E}">
        <p14:creationId xmlns:p14="http://schemas.microsoft.com/office/powerpoint/2010/main" val="2870208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9607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Test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779" y="929640"/>
            <a:ext cx="11070021" cy="5247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Where’s the</a:t>
            </a:r>
          </a:p>
          <a:p>
            <a:pPr marL="0" indent="0">
              <a:buNone/>
            </a:pP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EVIDENCE</a:t>
            </a:r>
          </a:p>
          <a:p>
            <a:pPr marL="0" indent="0">
              <a:buNone/>
            </a:pP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reading </a:t>
            </a:r>
            <a:r>
              <a:rPr lang="en-US" sz="6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  <a:p>
            <a:pPr marL="0" indent="0">
              <a:buNone/>
            </a:pP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writing questions</a:t>
            </a:r>
          </a:p>
        </p:txBody>
      </p:sp>
      <p:pic>
        <p:nvPicPr>
          <p:cNvPr id="5" name="Picture 4" descr="Image result for sherlock holmes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56" b="-1684"/>
          <a:stretch/>
        </p:blipFill>
        <p:spPr bwMode="auto">
          <a:xfrm>
            <a:off x="6530896" y="2021235"/>
            <a:ext cx="5553307" cy="44716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63294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Test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063" y="929640"/>
            <a:ext cx="11806813" cy="56721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MCAS 2020 Reading</a:t>
            </a:r>
          </a:p>
          <a:p>
            <a:pPr marL="0" indent="0" algn="ctr">
              <a:buNone/>
            </a:pP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Part A (old MCAS)</a:t>
            </a:r>
          </a:p>
          <a:p>
            <a:pPr marL="0" indent="0" algn="ctr">
              <a:buNone/>
            </a:pP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Part B: </a:t>
            </a:r>
          </a:p>
          <a:p>
            <a:pPr marL="0" indent="0" algn="ctr">
              <a:buNone/>
            </a:pPr>
            <a:r>
              <a:rPr lang="en-US" sz="9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 Evidence</a:t>
            </a:r>
          </a:p>
        </p:txBody>
      </p:sp>
    </p:spTree>
    <p:extLst>
      <p:ext uri="{BB962C8B-B14F-4D97-AF65-F5344CB8AC3E}">
        <p14:creationId xmlns:p14="http://schemas.microsoft.com/office/powerpoint/2010/main" val="502373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Test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62000"/>
            <a:ext cx="10515600" cy="59192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is it stated??</a:t>
            </a:r>
          </a:p>
          <a:p>
            <a:pPr marL="0" indent="0" algn="ctr">
              <a:buNone/>
            </a:pP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the BEST </a:t>
            </a:r>
          </a:p>
          <a:p>
            <a:pPr marL="0" indent="0" algn="ctr">
              <a:buNone/>
            </a:pP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from </a:t>
            </a:r>
          </a:p>
          <a:p>
            <a:pPr marL="0" indent="0" algn="ctr">
              <a:buNone/>
            </a:pP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B to support A</a:t>
            </a:r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01808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81635-F53B-40BD-90AC-9EEF291CB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99099"/>
          </a:xfrm>
        </p:spPr>
        <p:txBody>
          <a:bodyPr>
            <a:noAutofit/>
          </a:bodyPr>
          <a:lstStyle/>
          <a:p>
            <a:pPr algn="ctr"/>
            <a:r>
              <a:rPr lang="en-US" sz="8000" dirty="0">
                <a:latin typeface="Perpetua" panose="02020502060401020303" pitchFamily="18" charset="0"/>
                <a:cs typeface="Segoe UI" panose="020B0502040204020203" pitchFamily="34" charset="0"/>
              </a:rPr>
              <a:t>Hard part is to locate the Part B </a:t>
            </a:r>
            <a:br>
              <a:rPr lang="en-US" sz="8000" dirty="0">
                <a:latin typeface="Perpetua" panose="02020502060401020303" pitchFamily="18" charset="0"/>
                <a:cs typeface="Segoe UI" panose="020B0502040204020203" pitchFamily="34" charset="0"/>
              </a:rPr>
            </a:br>
            <a:r>
              <a:rPr lang="en-US" sz="8000" dirty="0">
                <a:latin typeface="Perpetua" panose="02020502060401020303" pitchFamily="18" charset="0"/>
                <a:cs typeface="Segoe UI" panose="020B0502040204020203" pitchFamily="34" charset="0"/>
              </a:rPr>
              <a:t>sentence evidence </a:t>
            </a:r>
            <a:br>
              <a:rPr lang="en-US" sz="8000" dirty="0">
                <a:latin typeface="Perpetua" panose="02020502060401020303" pitchFamily="18" charset="0"/>
                <a:cs typeface="Segoe UI" panose="020B0502040204020203" pitchFamily="34" charset="0"/>
              </a:rPr>
            </a:br>
            <a:r>
              <a:rPr lang="en-US" sz="8000" dirty="0">
                <a:latin typeface="Perpetua" panose="02020502060401020303" pitchFamily="18" charset="0"/>
                <a:cs typeface="Segoe UI" panose="020B0502040204020203" pitchFamily="34" charset="0"/>
              </a:rPr>
              <a:t>on the computer. </a:t>
            </a:r>
            <a:br>
              <a:rPr lang="en-US" sz="8000" dirty="0">
                <a:latin typeface="Perpetua" panose="02020502060401020303" pitchFamily="18" charset="0"/>
                <a:cs typeface="Segoe UI" panose="020B0502040204020203" pitchFamily="34" charset="0"/>
              </a:rPr>
            </a:br>
            <a:br>
              <a:rPr lang="en-US" sz="8000" dirty="0">
                <a:latin typeface="Perpetua" panose="02020502060401020303" pitchFamily="18" charset="0"/>
                <a:cs typeface="Segoe UI" panose="020B0502040204020203" pitchFamily="34" charset="0"/>
              </a:rPr>
            </a:br>
            <a:r>
              <a:rPr lang="en-US" sz="8000" b="1" dirty="0">
                <a:solidFill>
                  <a:srgbClr val="C00000"/>
                </a:solidFill>
                <a:latin typeface="Perpetua" panose="02020502060401020303" pitchFamily="18" charset="0"/>
                <a:cs typeface="Segoe UI" panose="020B0502040204020203" pitchFamily="34" charset="0"/>
              </a:rPr>
              <a:t>So: Drill this skill</a:t>
            </a:r>
          </a:p>
        </p:txBody>
      </p:sp>
    </p:spTree>
    <p:extLst>
      <p:ext uri="{BB962C8B-B14F-4D97-AF65-F5344CB8AC3E}">
        <p14:creationId xmlns:p14="http://schemas.microsoft.com/office/powerpoint/2010/main" val="398291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3791B-5DDD-4FCC-B1B7-1FA716A08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697" y="110360"/>
            <a:ext cx="11154103" cy="116578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Test Feature Part A, Part B test question: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15BA1-FB1E-4959-AA53-9847B2BE9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613" y="1085222"/>
            <a:ext cx="11992651" cy="57727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practice on computer lining up the sentences of evidence with the question asked</a:t>
            </a:r>
          </a:p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Scroll through reading passage to find the text evidence (using scroll bar), and align this with the test question, for text evidence</a:t>
            </a:r>
          </a:p>
          <a:p>
            <a:pPr marL="0" indent="0">
              <a:buNone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 locates good test practice activity for which this Part B evidence applies, students do “scavenger hunt” activity to find text evidence</a:t>
            </a:r>
          </a:p>
          <a:p>
            <a:pPr marL="0" indent="0">
              <a:buNone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56295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299A9-9096-4BFA-99A0-2CAD1205C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CBDB0-1184-446B-8A2F-A2B47D666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7680"/>
            <a:ext cx="10515600" cy="648614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9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The ideal:</a:t>
            </a:r>
          </a:p>
          <a:p>
            <a:pPr marL="0" indent="0" algn="ctr">
              <a:buNone/>
            </a:pPr>
            <a:r>
              <a:rPr lang="en-US" sz="9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Integrate Standards Learning and Test Question Types into the full school year, for students to internalize learning</a:t>
            </a:r>
          </a:p>
        </p:txBody>
      </p:sp>
    </p:spTree>
    <p:extLst>
      <p:ext uri="{BB962C8B-B14F-4D97-AF65-F5344CB8AC3E}">
        <p14:creationId xmlns:p14="http://schemas.microsoft.com/office/powerpoint/2010/main" val="1147713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AB3D311-94CC-43F8-971A-4035635DA3A8}"/>
              </a:ext>
            </a:extLst>
          </p:cNvPr>
          <p:cNvSpPr/>
          <p:nvPr/>
        </p:nvSpPr>
        <p:spPr>
          <a:xfrm>
            <a:off x="515007" y="378372"/>
            <a:ext cx="11498317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</a:rPr>
              <a:t>GRADE 3 test question on close reading/ inference with Part B text evidence</a:t>
            </a:r>
          </a:p>
          <a:p>
            <a:endParaRPr lang="en-US" sz="28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en-US" sz="2800" b="1" dirty="0">
                <a:solidFill>
                  <a:srgbClr val="000000"/>
                </a:solidFill>
                <a:latin typeface="Verdana" panose="020B0604030504040204" pitchFamily="34" charset="0"/>
              </a:rPr>
              <a:t>Part A  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</a:rPr>
              <a:t>Based on the passage, what will Willy and Roy </a:t>
            </a:r>
            <a:r>
              <a:rPr lang="en-US" sz="2800" b="1" dirty="0">
                <a:solidFill>
                  <a:srgbClr val="000000"/>
                </a:solidFill>
                <a:latin typeface="Verdana" panose="020B0604030504040204" pitchFamily="34" charset="0"/>
              </a:rPr>
              <a:t>most likely 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</a:rPr>
              <a:t>do the next evening?</a:t>
            </a:r>
          </a:p>
          <a:p>
            <a:r>
              <a:rPr lang="en-US" sz="2800" dirty="0">
                <a:solidFill>
                  <a:srgbClr val="000000"/>
                </a:solidFill>
                <a:latin typeface="Circle Frame MT"/>
              </a:rPr>
              <a:t>    A   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</a:rPr>
              <a:t>find the skateboard and go for a ride</a:t>
            </a:r>
          </a:p>
          <a:p>
            <a:r>
              <a:rPr lang="en-US" sz="2800" dirty="0">
                <a:solidFill>
                  <a:srgbClr val="000000"/>
                </a:solidFill>
                <a:latin typeface="Circle Frame MT"/>
              </a:rPr>
              <a:t>    B   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</a:rPr>
              <a:t>race to see who can move faster</a:t>
            </a:r>
          </a:p>
          <a:p>
            <a:r>
              <a:rPr lang="en-US" sz="2800" dirty="0">
                <a:solidFill>
                  <a:srgbClr val="000000"/>
                </a:solidFill>
                <a:latin typeface="Circle Frame MT"/>
              </a:rPr>
              <a:t>    C   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</a:rPr>
              <a:t>watch skateboarders in the park</a:t>
            </a:r>
          </a:p>
          <a:p>
            <a:r>
              <a:rPr lang="en-US" sz="2800" dirty="0">
                <a:solidFill>
                  <a:srgbClr val="000000"/>
                </a:solidFill>
                <a:latin typeface="Circle Frame MT"/>
              </a:rPr>
              <a:t>    D   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</a:rPr>
              <a:t>search for wheels that they lost </a:t>
            </a:r>
          </a:p>
          <a:p>
            <a:r>
              <a:rPr lang="en-US" b="1" dirty="0">
                <a:solidFill>
                  <a:srgbClr val="000000"/>
                </a:solidFill>
                <a:latin typeface="Verdana" panose="020B0604030504040204" pitchFamily="34" charset="0"/>
              </a:rPr>
              <a:t>Part B </a:t>
            </a:r>
            <a:endParaRPr lang="en-US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Which paragraph from the passage gives the </a:t>
            </a:r>
            <a:r>
              <a:rPr lang="en-US" sz="2400" b="1" dirty="0">
                <a:solidFill>
                  <a:srgbClr val="000000"/>
                </a:solidFill>
                <a:latin typeface="Verdana" panose="020B0604030504040204" pitchFamily="34" charset="0"/>
              </a:rPr>
              <a:t>best 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evidence for the answer to Part A?</a:t>
            </a:r>
          </a:p>
          <a:p>
            <a:r>
              <a:rPr lang="en-US" sz="2400" dirty="0">
                <a:solidFill>
                  <a:srgbClr val="000000"/>
                </a:solidFill>
                <a:latin typeface="Circle Frame MT"/>
              </a:rPr>
              <a:t>A 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paragraph 4</a:t>
            </a:r>
          </a:p>
          <a:p>
            <a:r>
              <a:rPr lang="en-US" sz="2400" dirty="0">
                <a:solidFill>
                  <a:srgbClr val="000000"/>
                </a:solidFill>
                <a:latin typeface="Circle Frame MT"/>
              </a:rPr>
              <a:t>B 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paragraph 14</a:t>
            </a:r>
          </a:p>
          <a:p>
            <a:r>
              <a:rPr lang="en-US" sz="2400" dirty="0">
                <a:solidFill>
                  <a:srgbClr val="000000"/>
                </a:solidFill>
                <a:latin typeface="Circle Frame MT"/>
              </a:rPr>
              <a:t>C 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paragraph 20</a:t>
            </a:r>
          </a:p>
          <a:p>
            <a:r>
              <a:rPr lang="en-US" sz="2400" dirty="0">
                <a:solidFill>
                  <a:srgbClr val="000000"/>
                </a:solidFill>
                <a:latin typeface="Circle Frame MT"/>
              </a:rPr>
              <a:t>D 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paragraph 32 </a:t>
            </a:r>
          </a:p>
        </p:txBody>
      </p:sp>
    </p:spTree>
    <p:extLst>
      <p:ext uri="{BB962C8B-B14F-4D97-AF65-F5344CB8AC3E}">
        <p14:creationId xmlns:p14="http://schemas.microsoft.com/office/powerpoint/2010/main" val="1031809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5931" y="0"/>
            <a:ext cx="9722069" cy="6858000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n-US" sz="8800" dirty="0">
                <a:latin typeface="Arial Narrow" panose="020B0606020202030204" pitchFamily="34" charset="0"/>
              </a:rPr>
            </a:br>
            <a:r>
              <a:rPr lang="en-US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Shedding </a:t>
            </a:r>
            <a:br>
              <a:rPr lang="en-US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Some</a:t>
            </a:r>
            <a:br>
              <a:rPr lang="en-US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Light </a:t>
            </a:r>
            <a:br>
              <a:rPr lang="en-US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on </a:t>
            </a:r>
            <a:br>
              <a:rPr lang="en-US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MCAS</a:t>
            </a:r>
            <a:br>
              <a:rPr lang="en-US" sz="8800" dirty="0">
                <a:latin typeface="+mn-lt"/>
              </a:rPr>
            </a:br>
            <a:r>
              <a:rPr lang="en-US" sz="8800" dirty="0">
                <a:latin typeface="+mn-lt"/>
              </a:rPr>
              <a:t>      </a:t>
            </a:r>
            <a:br>
              <a:rPr lang="en-US" sz="8800" dirty="0"/>
            </a:br>
            <a:endParaRPr lang="en-US" sz="8800" dirty="0"/>
          </a:p>
        </p:txBody>
      </p:sp>
      <p:pic>
        <p:nvPicPr>
          <p:cNvPr id="29699" name="Picture 2" descr="Sunset M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37785"/>
            <a:ext cx="6713033" cy="5620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4445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2032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Test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29640"/>
            <a:ext cx="10515600" cy="52473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MCAS tests</a:t>
            </a:r>
          </a:p>
          <a:p>
            <a:pPr marL="0" indent="0" algn="ctr">
              <a:buNone/>
            </a:pP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Finer Reading</a:t>
            </a:r>
          </a:p>
          <a:p>
            <a:pPr marL="0" indent="0" algn="ctr">
              <a:buNone/>
            </a:pP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Ability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3368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A34E0-AC5D-446A-8A35-3DDC46A04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676"/>
            <a:ext cx="10515600" cy="68317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Test Tips: Reading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B56B5-39DA-4542-A46C-5F36AF8B3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03" y="662152"/>
            <a:ext cx="12328635" cy="61958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the passage through for general comprehension; Look at the questions</a:t>
            </a:r>
          </a:p>
          <a:p>
            <a:pPr marL="0" indent="0"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BACK to the reading passage to locate answer</a:t>
            </a:r>
          </a:p>
          <a:p>
            <a:pPr marL="0" indent="0">
              <a:buNone/>
            </a:pP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say first read the questions, then the passage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It’s harder to comprehend the question if one doesn’t first get the gist of the reading passage (it’s an untimed test)</a:t>
            </a:r>
          </a:p>
        </p:txBody>
      </p:sp>
    </p:spTree>
    <p:extLst>
      <p:ext uri="{BB962C8B-B14F-4D97-AF65-F5344CB8AC3E}">
        <p14:creationId xmlns:p14="http://schemas.microsoft.com/office/powerpoint/2010/main" val="15349305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Test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29640"/>
            <a:ext cx="10515600" cy="59283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with “old” MCAS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MCAS 2020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“Compare two readings”</a:t>
            </a:r>
          </a:p>
          <a:p>
            <a:pPr marL="0" indent="0" algn="ctr">
              <a:buNone/>
            </a:pP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poem on every test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1013907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Test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29640"/>
            <a:ext cx="10515600" cy="5852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MCAS 2020:</a:t>
            </a:r>
          </a:p>
          <a:p>
            <a:pPr marL="0" indent="0">
              <a:buNone/>
            </a:pP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Complex, </a:t>
            </a:r>
          </a:p>
          <a:p>
            <a:pPr marL="0" indent="0" algn="ctr">
              <a:buNone/>
            </a:pP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Challenging Reading 50% non-fiction, 75% non-fiction at gr 10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1375928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5782E-D774-4DBA-B965-BE32F22ED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84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Test Tips for challenging reading passages     1.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BA1E7-2CF8-4EB7-A61B-0F531DB68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38" y="987972"/>
            <a:ext cx="12016559" cy="5188991"/>
          </a:xfrm>
        </p:spPr>
        <p:txBody>
          <a:bodyPr>
            <a:no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 how to “read” the visual</a:t>
            </a:r>
          </a:p>
          <a:p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Read ALL information before the passage: Title, Introductory, Use focus lessons to teach this!</a:t>
            </a:r>
          </a:p>
        </p:txBody>
      </p:sp>
    </p:spTree>
    <p:extLst>
      <p:ext uri="{BB962C8B-B14F-4D97-AF65-F5344CB8AC3E}">
        <p14:creationId xmlns:p14="http://schemas.microsoft.com/office/powerpoint/2010/main" val="31388974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F20FD-BF8A-44DF-8C34-5CC177AF4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Reading Challenging Text </a:t>
            </a:r>
            <a:r>
              <a:rPr lang="en-US" sz="3600" b="1" dirty="0">
                <a:solidFill>
                  <a:srgbClr val="FF0000"/>
                </a:solidFill>
              </a:rPr>
              <a:t>(continued)  2.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6EDD3-B454-43D8-8399-228D4DD4D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774" y="1825625"/>
            <a:ext cx="11193026" cy="5107738"/>
          </a:xfrm>
        </p:spPr>
        <p:txBody>
          <a:bodyPr>
            <a:normAutofit fontScale="85000" lnSpcReduction="20000"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through till one sees sentences that start to make sense.</a:t>
            </a:r>
          </a:p>
          <a:p>
            <a:pPr marL="0" indent="0">
              <a:buNone/>
            </a:pPr>
            <a:endParaRPr lang="en-US" sz="7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alert to this and use that comprehended area to guide the rest of the reading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0643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945DF-14A1-4531-9548-AF6540DF4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8668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Test Tips for Challenging reading passages  3.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D1DB1-3123-42AD-A5C4-473FB9E09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313794"/>
            <a:ext cx="11792607" cy="52867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Don’t have to fully comprehend passage:</a:t>
            </a:r>
          </a:p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student only needs to try to answer test questions correctly (or </a:t>
            </a:r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guess)</a:t>
            </a:r>
          </a:p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students know they don’t have to fully comprehend the passage</a:t>
            </a:r>
          </a:p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Practice this skill with practice test.</a:t>
            </a:r>
          </a:p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 answer the questions correctly</a:t>
            </a:r>
          </a:p>
        </p:txBody>
      </p:sp>
    </p:spTree>
    <p:extLst>
      <p:ext uri="{BB962C8B-B14F-4D97-AF65-F5344CB8AC3E}">
        <p14:creationId xmlns:p14="http://schemas.microsoft.com/office/powerpoint/2010/main" val="37957347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CLASSROOM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20110"/>
            <a:ext cx="10515600" cy="62378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dirty="0">
                <a:latin typeface="Agency FB" panose="020B0503020202020204" pitchFamily="34" charset="0"/>
              </a:rPr>
              <a:t>Strategy:</a:t>
            </a:r>
          </a:p>
          <a:p>
            <a:pPr marL="0" indent="0">
              <a:buNone/>
            </a:pPr>
            <a:r>
              <a:rPr lang="en-US" sz="9600" dirty="0">
                <a:latin typeface="Agency FB" panose="020B0503020202020204" pitchFamily="34" charset="0"/>
              </a:rPr>
              <a:t>Use Mini-lessons,</a:t>
            </a:r>
          </a:p>
          <a:p>
            <a:pPr marL="0" indent="0">
              <a:buNone/>
            </a:pPr>
            <a:r>
              <a:rPr lang="en-US" sz="9600" dirty="0">
                <a:latin typeface="Agency FB" panose="020B0503020202020204" pitchFamily="34" charset="0"/>
              </a:rPr>
              <a:t>“Focus Lessons” to focus on areas of need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3666587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CLASSROOM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29640"/>
            <a:ext cx="10515600" cy="524732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for Central Idea:</a:t>
            </a:r>
          </a:p>
          <a:p>
            <a:pPr marL="0" indent="0" algn="ctr">
              <a:buNone/>
            </a:pP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a case for Central  Idea </a:t>
            </a:r>
            <a:r>
              <a:rPr lang="en-US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Supporting Details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1838509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A68EC-C81F-4660-A047-2CC9CD271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028" y="365126"/>
            <a:ext cx="10817772" cy="101173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Classroom practice, Test Prep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4798E-1A14-4B05-86A1-A414C6A30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87668"/>
            <a:ext cx="12118428" cy="56703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Differentiate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Central Idea &amp; Supporting Evidence skill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 varied levels of reading difficulty to different groups of students to practice in pairs, or small groups, or 3 groups, </a:t>
            </a: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varied levels of reading difficulty to practice the skill of discerning central idea and “scavenger hunt” for supporting evidence (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also use mixed achievement level groups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MCAS practice tests for this focus lesson on this skill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this same focus learning process for the skills of inference, context clues, speaker/ narrator point of view</a:t>
            </a:r>
          </a:p>
        </p:txBody>
      </p:sp>
    </p:spTree>
    <p:extLst>
      <p:ext uri="{BB962C8B-B14F-4D97-AF65-F5344CB8AC3E}">
        <p14:creationId xmlns:p14="http://schemas.microsoft.com/office/powerpoint/2010/main" val="2941472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F8A43-F711-4927-8ADE-C5EDB9F49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603" y="280417"/>
            <a:ext cx="11682483" cy="1410272"/>
          </a:xfrm>
        </p:spPr>
        <p:txBody>
          <a:bodyPr>
            <a:normAutofit/>
          </a:bodyPr>
          <a:lstStyle/>
          <a:p>
            <a:r>
              <a:rPr lang="en-US" sz="6000" dirty="0"/>
              <a:t>Weston 2018 </a:t>
            </a:r>
            <a:r>
              <a:rPr lang="en-US" sz="6000" b="1" dirty="0"/>
              <a:t>78% </a:t>
            </a:r>
            <a:r>
              <a:rPr lang="en-US" sz="6000" dirty="0"/>
              <a:t>Advanced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B5EAC921-604F-43A6-9A48-247ED49147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97" y="1378424"/>
            <a:ext cx="9635320" cy="519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140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A68EC-C81F-4660-A047-2CC9CD271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028" y="365126"/>
            <a:ext cx="10817772" cy="101173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Classroom practice, Test Prep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4798E-1A14-4B05-86A1-A414C6A30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87668"/>
            <a:ext cx="12118428" cy="56703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Differentiate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Central Idea &amp; Supporting Evidence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MCAS practice tests for this focus lessons on this skill</a:t>
            </a:r>
          </a:p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focus learning process for the skills of inference, context clues, speaker/ narrator, point of view</a:t>
            </a:r>
          </a:p>
        </p:txBody>
      </p:sp>
    </p:spTree>
    <p:extLst>
      <p:ext uri="{BB962C8B-B14F-4D97-AF65-F5344CB8AC3E}">
        <p14:creationId xmlns:p14="http://schemas.microsoft.com/office/powerpoint/2010/main" val="35873386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1C952-D23E-46AE-BD9A-75970A7FD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50874"/>
            <a:ext cx="10515600" cy="5539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7E33F0-608C-4D74-B45F-2C78A7097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02018"/>
            <a:ext cx="10515600" cy="6655981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classroom practice </a:t>
            </a:r>
          </a:p>
          <a:p>
            <a:pPr algn="ctr"/>
            <a:r>
              <a:rPr lang="en-US" sz="8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 the Standard:  </a:t>
            </a:r>
          </a:p>
          <a:p>
            <a:pPr algn="ctr"/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“Close Reading,”</a:t>
            </a:r>
          </a:p>
          <a:p>
            <a:pPr algn="ctr"/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“Inference”</a:t>
            </a:r>
          </a:p>
          <a:p>
            <a:pPr algn="ctr"/>
            <a:r>
              <a:rPr lang="en-US" sz="7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“Context Clues for Vocabulary”</a:t>
            </a:r>
          </a:p>
        </p:txBody>
      </p:sp>
    </p:spTree>
    <p:extLst>
      <p:ext uri="{BB962C8B-B14F-4D97-AF65-F5344CB8AC3E}">
        <p14:creationId xmlns:p14="http://schemas.microsoft.com/office/powerpoint/2010/main" val="32679613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0C73B-5F34-4868-9887-88CB2C63E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Classroom practice, test prep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4F2E6-7B4D-409E-8A9A-F9C4F33D1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499" y="1607736"/>
            <a:ext cx="11565653" cy="45692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we </a:t>
            </a:r>
            <a:r>
              <a:rPr lang="en-US" sz="7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 the Standard 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skill, students </a:t>
            </a:r>
            <a:r>
              <a:rPr lang="en-US" sz="7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begin to recognize the Standard and see that it’s familiar and they’ve been taught this.</a:t>
            </a:r>
          </a:p>
        </p:txBody>
      </p:sp>
    </p:spTree>
    <p:extLst>
      <p:ext uri="{BB962C8B-B14F-4D97-AF65-F5344CB8AC3E}">
        <p14:creationId xmlns:p14="http://schemas.microsoft.com/office/powerpoint/2010/main" val="10744857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CLASSROOM PRACTICE 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sz="7300" b="1" dirty="0">
                <a:solidFill>
                  <a:srgbClr val="C00000"/>
                </a:solidFill>
              </a:rPr>
              <a:t>SCAFFOLD AS NEEDED</a:t>
            </a:r>
            <a:endParaRPr lang="en-US" sz="7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29640"/>
            <a:ext cx="10515600" cy="52473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>
              <a:latin typeface="Agency FB" panose="020B0503020202020204" pitchFamily="34" charset="0"/>
            </a:endParaRP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  <p:pic>
        <p:nvPicPr>
          <p:cNvPr id="4" name="Picture 3" descr="Image result for scaffolding meani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324" y="1927038"/>
            <a:ext cx="9501352" cy="49309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89412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CLASSROOM PRACTICE Test Prep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24302"/>
            <a:ext cx="12076386" cy="55336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both:</a:t>
            </a:r>
          </a:p>
          <a:p>
            <a:pPr marL="0" indent="0" algn="ctr">
              <a:buNone/>
            </a:pP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1.Scaffold (use supports) to teach the skill</a:t>
            </a:r>
          </a:p>
          <a:p>
            <a:pPr marL="0" indent="0" algn="ctr">
              <a:buNone/>
            </a:pPr>
            <a:r>
              <a:rPr lang="en-US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2.And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use released tests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0546019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CLASSROOM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620110"/>
            <a:ext cx="11806813" cy="555685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To teach 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Inference:</a:t>
            </a:r>
          </a:p>
          <a:p>
            <a:pPr marL="0" indent="0" algn="ctr">
              <a:buNone/>
            </a:pPr>
            <a:endParaRPr lang="en-US" sz="9600" dirty="0">
              <a:latin typeface="Agency FB" panose="020B0503020202020204" pitchFamily="34" charset="0"/>
            </a:endParaRPr>
          </a:p>
          <a:p>
            <a:pPr marL="0" indent="0">
              <a:buNone/>
            </a:pPr>
            <a:r>
              <a:rPr lang="en-US" sz="9600" dirty="0">
                <a:latin typeface="Agency FB" panose="020B0503020202020204" pitchFamily="34" charset="0"/>
              </a:rPr>
              <a:t>“CLUES” for “Probably True”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2221816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Test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29640"/>
            <a:ext cx="10515600" cy="52473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MCAS 2020  </a:t>
            </a:r>
          </a:p>
          <a:p>
            <a:pPr marL="0" indent="0" algn="ctr">
              <a:buNone/>
            </a:pP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Varied Types of Writing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324475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1C504-0BAB-40C6-922C-2C3C6E31A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24287"/>
          </a:xfrm>
        </p:spPr>
        <p:txBody>
          <a:bodyPr>
            <a:normAutofit/>
          </a:bodyPr>
          <a:lstStyle/>
          <a:p>
            <a:pPr algn="ctr"/>
            <a:r>
              <a:rPr lang="en-US" sz="7200" dirty="0"/>
              <a:t>TEST QUESTION TYPE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9EE9E-0908-434F-9820-A7F80C9C8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63153"/>
            <a:ext cx="10515600" cy="29138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TEXT-BASED ESSAY</a:t>
            </a:r>
          </a:p>
        </p:txBody>
      </p:sp>
    </p:spTree>
    <p:extLst>
      <p:ext uri="{BB962C8B-B14F-4D97-AF65-F5344CB8AC3E}">
        <p14:creationId xmlns:p14="http://schemas.microsoft.com/office/powerpoint/2010/main" val="25119807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Test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483" y="929640"/>
            <a:ext cx="11927393" cy="524732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“Write an Essay . .”</a:t>
            </a:r>
          </a:p>
          <a:p>
            <a:pPr marL="0" indent="0" algn="ctr">
              <a:buNone/>
            </a:pP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Means use </a:t>
            </a:r>
          </a:p>
          <a:p>
            <a:pPr marL="0" indent="0" algn="ctr">
              <a:buNone/>
            </a:pP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grade level</a:t>
            </a:r>
          </a:p>
          <a:p>
            <a:pPr marL="0" indent="0" algn="ctr">
              <a:buNone/>
            </a:pP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“Essay” Standard Facets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3549414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7AD82-EFE5-4A46-8A7A-DBA9073FF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60392"/>
          </a:xfrm>
        </p:spPr>
        <p:txBody>
          <a:bodyPr>
            <a:normAutofit fontScale="90000"/>
          </a:bodyPr>
          <a:lstStyle/>
          <a:p>
            <a:endParaRPr lang="en-US" sz="6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A84A9-7EA8-4E2C-8CD9-0FD23F7EE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10207" y="-268224"/>
            <a:ext cx="12833132" cy="71262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6600" dirty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en-US" sz="7200" dirty="0">
                <a:latin typeface="Arial Narrow" panose="020B0606020202030204" pitchFamily="34" charset="0"/>
              </a:rPr>
              <a:t>“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Text-Based Essay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replaces old MCAS “Open Response” writing, </a:t>
            </a:r>
          </a:p>
          <a:p>
            <a:pPr marL="0" indent="0" algn="ctr">
              <a:buNone/>
            </a:pP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It’s Opinion, Essay, Narrative</a:t>
            </a:r>
          </a:p>
          <a:p>
            <a:pPr marL="0" indent="0">
              <a:buNone/>
            </a:pP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Use the Reading Passage for      </a:t>
            </a:r>
          </a:p>
          <a:p>
            <a:pPr marL="0" indent="0">
              <a:buNone/>
            </a:pP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material for writing           </a:t>
            </a:r>
          </a:p>
          <a:p>
            <a:pPr marL="0" indent="0">
              <a:buNone/>
            </a:pP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371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62073-670C-494C-A77A-865F29DCB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5535"/>
            <a:ext cx="12050973" cy="1595154"/>
          </a:xfrm>
        </p:spPr>
        <p:txBody>
          <a:bodyPr>
            <a:noAutofit/>
          </a:bodyPr>
          <a:lstStyle/>
          <a:p>
            <a:r>
              <a:rPr lang="en-US" sz="6000" dirty="0"/>
              <a:t>Weston 2018 </a:t>
            </a:r>
            <a:r>
              <a:rPr lang="en-US" sz="6000" b="1" dirty="0"/>
              <a:t>78% </a:t>
            </a:r>
            <a:r>
              <a:rPr lang="en-US" sz="6000" dirty="0"/>
              <a:t>Adv,  2019 </a:t>
            </a:r>
            <a:r>
              <a:rPr lang="en-US" sz="6000" b="1" dirty="0"/>
              <a:t>32% </a:t>
            </a:r>
            <a:r>
              <a:rPr lang="en-US" sz="6000" dirty="0"/>
              <a:t>Adv</a:t>
            </a:r>
          </a:p>
        </p:txBody>
      </p:sp>
      <p:pic>
        <p:nvPicPr>
          <p:cNvPr id="3" name="Picture 2" descr="GRADE 10 - ENGLISH LANGUAGE ARTS - Percentage of Students by Achievement Level">
            <a:extLst>
              <a:ext uri="{FF2B5EF4-FFF2-40B4-BE49-F238E27FC236}">
                <a16:creationId xmlns:a16="http://schemas.microsoft.com/office/drawing/2014/main" id="{59EEE8CD-A73E-4156-8A4A-97FE32D86B5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265" y="1351128"/>
            <a:ext cx="9430603" cy="55068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55543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7AD82-EFE5-4A46-8A7A-DBA9073FF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60392"/>
          </a:xfrm>
        </p:spPr>
        <p:txBody>
          <a:bodyPr>
            <a:normAutofit fontScale="90000"/>
          </a:bodyPr>
          <a:lstStyle/>
          <a:p>
            <a:endParaRPr lang="en-US" sz="6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A84A9-7EA8-4E2C-8CD9-0FD23F7EE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285" y="0"/>
            <a:ext cx="12459639" cy="685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Narrative Writing: </a:t>
            </a:r>
          </a:p>
          <a:p>
            <a:pPr marL="0" indent="0" algn="ctr">
              <a:buNone/>
            </a:pP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develop a plot   </a:t>
            </a:r>
          </a:p>
          <a:p>
            <a:pPr marL="0" indent="0" algn="ctr">
              <a:buNone/>
            </a:pP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marL="0" indent="0" algn="ctr">
              <a:buNone/>
            </a:pP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Extend the Narrative </a:t>
            </a:r>
          </a:p>
          <a:p>
            <a:pPr marL="0" indent="0" algn="ctr">
              <a:buNone/>
            </a:pP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passage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elements </a:t>
            </a:r>
          </a:p>
          <a:p>
            <a:pPr marL="0" indent="0" algn="ctr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include dialogue, transitions, character, point of view, plot</a:t>
            </a:r>
          </a:p>
        </p:txBody>
      </p:sp>
    </p:spTree>
    <p:extLst>
      <p:ext uri="{BB962C8B-B14F-4D97-AF65-F5344CB8AC3E}">
        <p14:creationId xmlns:p14="http://schemas.microsoft.com/office/powerpoint/2010/main" val="14923195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78AF0-1953-4F8C-821E-E263871C0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F5FB9-F95E-4685-B30A-014AA28CD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26125"/>
            <a:ext cx="12192000" cy="67318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>
                <a:solidFill>
                  <a:srgbClr val="C00000"/>
                </a:solidFill>
              </a:rPr>
              <a:t>Text-based writing</a:t>
            </a:r>
            <a:endParaRPr lang="en-US" sz="5400" dirty="0"/>
          </a:p>
          <a:p>
            <a:r>
              <a:rPr lang="en-US" sz="6000" dirty="0"/>
              <a:t>READ the Question CLOSELY</a:t>
            </a:r>
          </a:p>
          <a:p>
            <a:r>
              <a:rPr lang="en-US" sz="6000" dirty="0">
                <a:solidFill>
                  <a:srgbClr val="C00000"/>
                </a:solidFill>
              </a:rPr>
              <a:t>What is question asking for?</a:t>
            </a:r>
          </a:p>
          <a:p>
            <a:r>
              <a:rPr lang="en-US" sz="6000" dirty="0"/>
              <a:t>Look at the passage for text evidence</a:t>
            </a:r>
          </a:p>
          <a:p>
            <a:r>
              <a:rPr lang="en-US" sz="6000" dirty="0"/>
              <a:t> Select points related to question Draft, </a:t>
            </a:r>
            <a:r>
              <a:rPr lang="en-US" sz="6000" i="1" dirty="0"/>
              <a:t>or</a:t>
            </a:r>
            <a:r>
              <a:rPr lang="en-US" sz="6000" dirty="0"/>
              <a:t> Rough outline, </a:t>
            </a:r>
            <a:r>
              <a:rPr lang="en-US" sz="6000" i="1" dirty="0"/>
              <a:t>or</a:t>
            </a:r>
            <a:r>
              <a:rPr lang="en-US" sz="6000" dirty="0"/>
              <a:t> use Graphic organizer. Then Write.</a:t>
            </a:r>
          </a:p>
          <a:p>
            <a:pPr marL="0" indent="0">
              <a:buNone/>
            </a:pPr>
            <a:r>
              <a:rPr lang="en-US" sz="6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12600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78AF0-1953-4F8C-821E-E263871C0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F5FB9-F95E-4685-B30A-014AA28CD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26125"/>
            <a:ext cx="12192000" cy="67318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>
                <a:solidFill>
                  <a:srgbClr val="C00000"/>
                </a:solidFill>
              </a:rPr>
              <a:t>Text-based writing</a:t>
            </a:r>
            <a:endParaRPr lang="en-US" sz="6000" dirty="0"/>
          </a:p>
          <a:p>
            <a:r>
              <a:rPr lang="en-US" sz="6000" dirty="0"/>
              <a:t>Revise and edit </a:t>
            </a:r>
          </a:p>
          <a:p>
            <a:r>
              <a:rPr lang="en-US" sz="6000" dirty="0">
                <a:solidFill>
                  <a:srgbClr val="C00000"/>
                </a:solidFill>
              </a:rPr>
              <a:t>READERS ARE NOW LOOKING MORE CLOSELY AT THE CONVENTIONS OF CORRECT SPELLING, PUNCTUATION, SENTENCING</a:t>
            </a:r>
          </a:p>
          <a:p>
            <a:r>
              <a:rPr lang="en-US" sz="6000" dirty="0">
                <a:solidFill>
                  <a:srgbClr val="C00000"/>
                </a:solidFill>
              </a:rPr>
              <a:t>Still, more points for idea development</a:t>
            </a:r>
          </a:p>
          <a:p>
            <a:endParaRPr lang="en-US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877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C284E-F690-445A-8301-1A630F10D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FE397-7258-4667-A105-102C4D59F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841" y="365126"/>
            <a:ext cx="11845159" cy="63930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Text-Based Writing question</a:t>
            </a:r>
          </a:p>
          <a:p>
            <a:pPr marL="0" indent="0">
              <a:buNone/>
            </a:pP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same question format is used at each grade level</a:t>
            </a:r>
          </a:p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Familiarize students with this question format!</a:t>
            </a:r>
          </a:p>
        </p:txBody>
      </p:sp>
    </p:spTree>
    <p:extLst>
      <p:ext uri="{BB962C8B-B14F-4D97-AF65-F5344CB8AC3E}">
        <p14:creationId xmlns:p14="http://schemas.microsoft.com/office/powerpoint/2010/main" val="19061282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88063-536F-4F1A-925A-601EC4CC4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327F5-B3FA-49C6-A0CC-D8384456B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6932146"/>
          </a:xfrm>
        </p:spPr>
        <p:txBody>
          <a:bodyPr>
            <a:normAutofit fontScale="92500"/>
          </a:bodyPr>
          <a:lstStyle/>
          <a:p>
            <a:r>
              <a:rPr lang="en-US" sz="4800" b="1" dirty="0">
                <a:latin typeface="Arial Narrow" panose="020B0606020202030204" pitchFamily="34" charset="0"/>
              </a:rPr>
              <a:t>This question is a text-based essay question. Write your essay in the space provided. Your essay should:</a:t>
            </a:r>
            <a:endParaRPr lang="en-US" sz="4800" dirty="0">
              <a:latin typeface="Arial Narrow" panose="020B0606020202030204" pitchFamily="34" charset="0"/>
            </a:endParaRPr>
          </a:p>
          <a:p>
            <a:r>
              <a:rPr lang="en-US" sz="4800" b="1" i="1" dirty="0">
                <a:latin typeface="Arial Narrow" panose="020B0606020202030204" pitchFamily="34" charset="0"/>
              </a:rPr>
              <a:t>Present and develop a narrative </a:t>
            </a:r>
            <a:r>
              <a:rPr lang="en-US" sz="4800" b="1" dirty="0">
                <a:latin typeface="Arial Narrow" panose="020B0606020202030204" pitchFamily="34" charset="0"/>
              </a:rPr>
              <a:t>that uses details from the passage.</a:t>
            </a:r>
            <a:endParaRPr lang="en-US" sz="48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4800" b="1" dirty="0">
                <a:solidFill>
                  <a:srgbClr val="C00000"/>
                </a:solidFill>
                <a:latin typeface="Arial Narrow" panose="020B0606020202030204" pitchFamily="34" charset="0"/>
              </a:rPr>
              <a:t>Include correct grammar, spelling, punctuation</a:t>
            </a: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3900" dirty="0"/>
              <a:t>At the end of the passage, Howie tells Kevin that he is not making a good case. Write an original story that describes what Kevin does next to try to change Howie’s mind about paying for Cromwell’s training.</a:t>
            </a:r>
          </a:p>
        </p:txBody>
      </p:sp>
    </p:spTree>
    <p:extLst>
      <p:ext uri="{BB962C8B-B14F-4D97-AF65-F5344CB8AC3E}">
        <p14:creationId xmlns:p14="http://schemas.microsoft.com/office/powerpoint/2010/main" val="24332944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1230F-D48B-4DF7-A6CB-7B7C38C8B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D9BAE-0D8D-4DEF-A1D3-E9A4D1393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402" y="365124"/>
            <a:ext cx="11826910" cy="6492875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sz="4000" b="1" dirty="0">
                <a:latin typeface="Arial Narrow" panose="020B0606020202030204" pitchFamily="34" charset="0"/>
              </a:rPr>
              <a:t>This question is a text-based essay question. Write your essay in space provided. Your essay should: </a:t>
            </a:r>
            <a:endParaRPr lang="en-US" sz="4000" dirty="0">
              <a:latin typeface="Arial Narrow" panose="020B0606020202030204" pitchFamily="34" charset="0"/>
            </a:endParaRPr>
          </a:p>
          <a:p>
            <a:r>
              <a:rPr lang="en-US" sz="4000" b="1" dirty="0">
                <a:latin typeface="Arial Narrow" panose="020B0606020202030204" pitchFamily="34" charset="0"/>
              </a:rPr>
              <a:t>Present and develop a central idea. </a:t>
            </a:r>
            <a:endParaRPr lang="en-US" sz="4000" dirty="0">
              <a:latin typeface="Arial Narrow" panose="020B0606020202030204" pitchFamily="34" charset="0"/>
            </a:endParaRPr>
          </a:p>
          <a:p>
            <a:r>
              <a:rPr lang="en-US" sz="4000" b="1" dirty="0">
                <a:latin typeface="Arial Narrow" panose="020B0606020202030204" pitchFamily="34" charset="0"/>
              </a:rPr>
              <a:t>Provide evidence/details from the passage(s). </a:t>
            </a:r>
            <a:endParaRPr lang="en-US" sz="4000" dirty="0">
              <a:latin typeface="Arial Narrow" panose="020B0606020202030204" pitchFamily="34" charset="0"/>
            </a:endParaRPr>
          </a:p>
          <a:p>
            <a:r>
              <a:rPr lang="en-US" sz="4000" b="1" dirty="0">
                <a:solidFill>
                  <a:srgbClr val="C00000"/>
                </a:solidFill>
                <a:latin typeface="Arial Narrow" panose="020B0606020202030204" pitchFamily="34" charset="0"/>
              </a:rPr>
              <a:t>Include correct grammar, spelling, and punctuation</a:t>
            </a:r>
            <a:r>
              <a:rPr lang="en-US" sz="4000" b="1" dirty="0">
                <a:latin typeface="Arial Narrow" panose="020B0606020202030204" pitchFamily="34" charset="0"/>
              </a:rPr>
              <a:t>. </a:t>
            </a:r>
            <a:endParaRPr lang="en-US" sz="4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4400" i="1" dirty="0"/>
              <a:t>Write an essay </a:t>
            </a:r>
            <a:r>
              <a:rPr lang="en-US" sz="4400" dirty="0"/>
              <a:t>that explains how the article </a:t>
            </a:r>
            <a:r>
              <a:rPr lang="en-US" sz="4400" b="1" dirty="0"/>
              <a:t>and </a:t>
            </a:r>
            <a:r>
              <a:rPr lang="en-US" sz="4400" dirty="0"/>
              <a:t>the poem portray the blizzards of 1888. Be sure to use </a:t>
            </a:r>
            <a:r>
              <a:rPr lang="en-US" sz="4400" b="1" dirty="0"/>
              <a:t>information from the article </a:t>
            </a:r>
            <a:r>
              <a:rPr lang="en-US" sz="4400" dirty="0"/>
              <a:t>and the poem to develop your essay. </a:t>
            </a:r>
          </a:p>
        </p:txBody>
      </p:sp>
    </p:spTree>
    <p:extLst>
      <p:ext uri="{BB962C8B-B14F-4D97-AF65-F5344CB8AC3E}">
        <p14:creationId xmlns:p14="http://schemas.microsoft.com/office/powerpoint/2010/main" val="23817733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9C349-EA03-4F81-9FD5-5E4AABCAA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78CD6-FD41-498A-9BB5-5E6D6B256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9" y="179294"/>
            <a:ext cx="12061371" cy="667870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/>
              <a:t>This question is a text-based essay question. Write your essay in the space provided. Your essay should: </a:t>
            </a:r>
            <a:endParaRPr lang="en-US" sz="4000" dirty="0"/>
          </a:p>
          <a:p>
            <a:r>
              <a:rPr lang="en-US" sz="4000" b="1" dirty="0"/>
              <a:t>Present and develop a central idea. </a:t>
            </a:r>
            <a:endParaRPr lang="en-US" sz="4000" dirty="0"/>
          </a:p>
          <a:p>
            <a:r>
              <a:rPr lang="en-US" sz="4000" b="1" dirty="0"/>
              <a:t>Provide evidence/details from the passage(s). </a:t>
            </a:r>
            <a:endParaRPr lang="en-US" sz="4000" dirty="0"/>
          </a:p>
          <a:p>
            <a:r>
              <a:rPr lang="en-US" sz="4000" b="1" dirty="0">
                <a:solidFill>
                  <a:srgbClr val="C00000"/>
                </a:solidFill>
              </a:rPr>
              <a:t>Include correct grammar, spelling, punctuation.</a:t>
            </a:r>
            <a:endParaRPr lang="en-US" sz="40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5400" dirty="0"/>
              <a:t>Based on the passage, </a:t>
            </a:r>
            <a:r>
              <a:rPr lang="en-US" sz="5400" i="1" dirty="0"/>
              <a:t>write an essay to explain how Alex changed as he spent more time with Irene</a:t>
            </a:r>
            <a:r>
              <a:rPr lang="en-US" sz="5400" dirty="0"/>
              <a:t>. Be sure to use information from the passage to develop your essay. </a:t>
            </a:r>
          </a:p>
        </p:txBody>
      </p:sp>
    </p:spTree>
    <p:extLst>
      <p:ext uri="{BB962C8B-B14F-4D97-AF65-F5344CB8AC3E}">
        <p14:creationId xmlns:p14="http://schemas.microsoft.com/office/powerpoint/2010/main" val="28536018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5F56D-C887-4A7D-BD34-5F9A96962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EF2FC-064C-4185-9BA8-2CB5528F4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03" y="109728"/>
            <a:ext cx="12086897" cy="60672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>
                <a:solidFill>
                  <a:srgbClr val="C00000"/>
                </a:solidFill>
              </a:rPr>
              <a:t>Transitional</a:t>
            </a:r>
            <a:r>
              <a:rPr lang="en-US" sz="4000" dirty="0">
                <a:solidFill>
                  <a:srgbClr val="C00000"/>
                </a:solidFill>
              </a:rPr>
              <a:t> words or phrases</a:t>
            </a:r>
            <a:r>
              <a:rPr lang="en-US" sz="4000" dirty="0"/>
              <a:t>” is a Standards Facet </a:t>
            </a:r>
          </a:p>
          <a:p>
            <a:pPr marL="0" indent="0">
              <a:buNone/>
            </a:pPr>
            <a:r>
              <a:rPr lang="en-US" sz="4000" dirty="0"/>
              <a:t>Transitions show</a:t>
            </a:r>
          </a:p>
          <a:p>
            <a:r>
              <a:rPr lang="en-US" sz="4000" dirty="0"/>
              <a:t>The writer understands the connection between paragraphs and sentences</a:t>
            </a:r>
          </a:p>
          <a:p>
            <a:r>
              <a:rPr lang="en-US" sz="4000" dirty="0"/>
              <a:t>Helps the reader see the connection between paragraphs and sentences.</a:t>
            </a:r>
          </a:p>
          <a:p>
            <a:pPr marL="0" indent="0">
              <a:buNone/>
            </a:pPr>
            <a:r>
              <a:rPr lang="en-US" sz="4000" i="1" dirty="0"/>
              <a:t>Therefore</a:t>
            </a:r>
            <a:r>
              <a:rPr lang="en-US" sz="4000" dirty="0"/>
              <a:t>, Provide examples of transitional words or phrases: “Next,” “Finally,” </a:t>
            </a:r>
            <a:r>
              <a:rPr lang="en-US" sz="4000" i="1" dirty="0"/>
              <a:t>Then</a:t>
            </a:r>
            <a:r>
              <a:rPr lang="en-US" sz="4000" dirty="0"/>
              <a:t> give examples of text with transitions, </a:t>
            </a:r>
            <a:r>
              <a:rPr lang="en-US" sz="4000" i="1" dirty="0"/>
              <a:t>then</a:t>
            </a:r>
            <a:r>
              <a:rPr lang="en-US" sz="4000" dirty="0"/>
              <a:t> have students circle the transitional words or phrases, </a:t>
            </a:r>
            <a:r>
              <a:rPr lang="en-US" sz="4000" i="1" dirty="0"/>
              <a:t>also</a:t>
            </a:r>
            <a:r>
              <a:rPr lang="en-US" sz="4000" dirty="0"/>
              <a:t> have them think of appropriate alternative transitions.</a:t>
            </a:r>
          </a:p>
        </p:txBody>
      </p:sp>
    </p:spTree>
    <p:extLst>
      <p:ext uri="{BB962C8B-B14F-4D97-AF65-F5344CB8AC3E}">
        <p14:creationId xmlns:p14="http://schemas.microsoft.com/office/powerpoint/2010/main" val="32065109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CLASSROOM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9407"/>
            <a:ext cx="10515600" cy="47475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MCAS Prep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is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Learning Development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1177693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CLASSROOM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73" y="1387365"/>
            <a:ext cx="11918730" cy="536027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MCAS Prep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is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Teaching for Understanding, 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Skills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OVERTEACH for retention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171832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47079-1925-4F6B-B6D5-8139500EA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251" y="365125"/>
            <a:ext cx="11891749" cy="1325563"/>
          </a:xfrm>
        </p:spPr>
        <p:txBody>
          <a:bodyPr>
            <a:normAutofit/>
          </a:bodyPr>
          <a:lstStyle/>
          <a:p>
            <a:r>
              <a:rPr lang="en-US" sz="6000" dirty="0"/>
              <a:t>Lexington, 2018  </a:t>
            </a:r>
            <a:r>
              <a:rPr lang="en-US" sz="6000" b="1" dirty="0"/>
              <a:t>81% </a:t>
            </a:r>
            <a:r>
              <a:rPr lang="en-US" sz="6000" dirty="0"/>
              <a:t>Advanced  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2D2AB26A-16F4-4315-8EEC-AAFCDCF94B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17" y="1569493"/>
            <a:ext cx="10653215" cy="528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CLASSROOM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2469"/>
            <a:ext cx="10555014" cy="525517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MCAS Prep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Is Use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Practice Tests 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for Test Familiarity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785081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448AC-95FD-402E-A7BB-64F00A967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Classroom Practice, Test Prep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05B07-0FFA-4B92-B2FA-2022C882D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269" y="1513490"/>
            <a:ext cx="11918731" cy="52131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>
                <a:solidFill>
                  <a:srgbClr val="C00000"/>
                </a:solidFill>
                <a:latin typeface="Comic Sans MS" panose="030F0702030302020204" pitchFamily="66" charset="0"/>
              </a:rPr>
              <a:t>“Teaching for the Test” </a:t>
            </a:r>
          </a:p>
          <a:p>
            <a:pPr marL="0" indent="0" algn="ctr">
              <a:buNone/>
            </a:pPr>
            <a:r>
              <a:rPr lang="en-US" sz="5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Good Thing!</a:t>
            </a:r>
          </a:p>
          <a:p>
            <a:pPr marL="0" indent="0" algn="ctr">
              <a:buNone/>
            </a:pPr>
            <a:endParaRPr lang="en-US" sz="5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Teaches needed reading and writing skills</a:t>
            </a:r>
          </a:p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Assesses where students are in reading and writing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566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7F69E-B115-4A98-A436-CD1EEBDB1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9186"/>
            <a:ext cx="10515600" cy="43732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8F8537-2D78-4DA0-9A6A-253E18195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103" y="0"/>
            <a:ext cx="12086897" cy="6089651"/>
          </a:xfrm>
        </p:spPr>
        <p:txBody>
          <a:bodyPr>
            <a:normAutofit/>
          </a:bodyPr>
          <a:lstStyle/>
          <a:p>
            <a:r>
              <a:rPr lang="en-US" sz="7200" dirty="0"/>
              <a:t>Practice Tests site</a:t>
            </a:r>
          </a:p>
          <a:p>
            <a:r>
              <a:rPr lang="en-US" sz="4800" dirty="0"/>
              <a:t>2019 practice tests:</a:t>
            </a:r>
          </a:p>
          <a:p>
            <a:endParaRPr lang="en-US" sz="4800" dirty="0"/>
          </a:p>
          <a:p>
            <a:r>
              <a:rPr lang="en-US" sz="7200" b="1" dirty="0">
                <a:solidFill>
                  <a:srgbClr val="0070C0"/>
                </a:solidFill>
                <a:hlinkClick r:id="rId2"/>
              </a:rPr>
              <a:t>http://mcas.pearsonsupport</a:t>
            </a:r>
            <a:r>
              <a:rPr lang="en-US" sz="7200" b="1" dirty="0">
                <a:solidFill>
                  <a:srgbClr val="0070C0"/>
                </a:solidFill>
              </a:rPr>
              <a:t>.</a:t>
            </a:r>
          </a:p>
          <a:p>
            <a:r>
              <a:rPr lang="en-US" sz="7200" b="1" dirty="0">
                <a:solidFill>
                  <a:srgbClr val="0070C0"/>
                </a:solidFill>
              </a:rPr>
              <a:t>com/student/</a:t>
            </a:r>
            <a:r>
              <a:rPr lang="en-US" sz="7200" b="1" dirty="0" err="1">
                <a:solidFill>
                  <a:srgbClr val="0070C0"/>
                </a:solidFill>
              </a:rPr>
              <a:t>practicetest.ela</a:t>
            </a:r>
            <a:r>
              <a:rPr lang="en-US" sz="7200" b="1" dirty="0">
                <a:solidFill>
                  <a:srgbClr val="0070C0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2093862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7F69E-B115-4A98-A436-CD1EEBDB1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9186"/>
            <a:ext cx="10515600" cy="43732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8F8537-2D78-4DA0-9A6A-253E18195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103" y="0"/>
            <a:ext cx="12086897" cy="6089651"/>
          </a:xfrm>
        </p:spPr>
        <p:txBody>
          <a:bodyPr>
            <a:normAutofit/>
          </a:bodyPr>
          <a:lstStyle/>
          <a:p>
            <a:r>
              <a:rPr lang="en-US" sz="7200" dirty="0"/>
              <a:t>Released Tests site</a:t>
            </a:r>
          </a:p>
          <a:p>
            <a:r>
              <a:rPr lang="en-US" sz="4800" dirty="0"/>
              <a:t>2017 - 2019 computer released practice tests:</a:t>
            </a:r>
          </a:p>
          <a:p>
            <a:endParaRPr lang="en-US" sz="4800" dirty="0"/>
          </a:p>
          <a:p>
            <a:r>
              <a:rPr lang="en-US" sz="7200" b="1" dirty="0">
                <a:solidFill>
                  <a:srgbClr val="0070C0"/>
                </a:solidFill>
                <a:hlinkClick r:id="rId2"/>
              </a:rPr>
              <a:t>http://mcas.pearsonsupport</a:t>
            </a:r>
            <a:r>
              <a:rPr lang="en-US" sz="7200" b="1" dirty="0">
                <a:solidFill>
                  <a:srgbClr val="0070C0"/>
                </a:solidFill>
              </a:rPr>
              <a:t>.</a:t>
            </a:r>
          </a:p>
          <a:p>
            <a:r>
              <a:rPr lang="en-US" sz="7200" b="1" dirty="0">
                <a:solidFill>
                  <a:srgbClr val="0070C0"/>
                </a:solidFill>
              </a:rPr>
              <a:t>com/</a:t>
            </a:r>
            <a:r>
              <a:rPr lang="en-US" sz="7200" b="1" dirty="0" err="1">
                <a:solidFill>
                  <a:srgbClr val="0070C0"/>
                </a:solidFill>
              </a:rPr>
              <a:t>releaseditems.ela</a:t>
            </a:r>
            <a:r>
              <a:rPr lang="en-US" sz="7200" b="1" dirty="0">
                <a:solidFill>
                  <a:srgbClr val="0070C0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7873805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CLASSROOM PRACTICE Test Prep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145" y="998482"/>
            <a:ext cx="12044855" cy="63692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MCAS Prep is 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Use the Practice Tests, to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Assess, Discuss </a:t>
            </a:r>
            <a:r>
              <a:rPr lang="en-US" sz="9600" i="1" dirty="0">
                <a:latin typeface="Agency FB" panose="020B0503020202020204" pitchFamily="34" charset="0"/>
              </a:rPr>
              <a:t>best </a:t>
            </a:r>
            <a:r>
              <a:rPr lang="en-US" sz="9600" dirty="0">
                <a:latin typeface="Agency FB" panose="020B0503020202020204" pitchFamily="34" charset="0"/>
              </a:rPr>
              <a:t>answers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Re-Teach in New Way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68035790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B2A6C-C27A-475D-AF78-962C62290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C2929-EC5F-48E5-BFCF-E55CEAB82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65125"/>
            <a:ext cx="12192000" cy="581183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dirty="0">
                <a:latin typeface="Algerian" panose="04020705040A02060702" pitchFamily="82" charset="0"/>
                <a:cs typeface="Times New Roman" panose="02020603050405020304" pitchFamily="18" charset="0"/>
              </a:rPr>
              <a:t>Teach for the Test</a:t>
            </a:r>
          </a:p>
          <a:p>
            <a:pPr marL="0" indent="0" algn="ctr">
              <a:buNone/>
            </a:pPr>
            <a:endParaRPr lang="en-US" sz="5400" dirty="0">
              <a:latin typeface="Algerian" panose="04020705040A02060702" pitchFamily="82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on these Tested areas: They’re needed skills: 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Comprehend complex text, Text-based writing is reading comprehension and writing, Use context clues for vocabulary, are all ESSENTIAL skills. Best to use MCAS released passages</a:t>
            </a:r>
          </a:p>
          <a:p>
            <a:pPr marL="0" indent="0">
              <a:buNone/>
            </a:pP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77183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CLASSROOM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20110"/>
            <a:ext cx="10515600" cy="555685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en-US" sz="9600" dirty="0">
              <a:latin typeface="Agency FB" panose="020B0503020202020204" pitchFamily="34" charset="0"/>
            </a:endParaRPr>
          </a:p>
          <a:p>
            <a:pPr marL="0" indent="0" algn="ctr">
              <a:buNone/>
            </a:pPr>
            <a:r>
              <a:rPr lang="en-US" sz="11300" dirty="0">
                <a:latin typeface="Agency FB" panose="020B0503020202020204" pitchFamily="34" charset="0"/>
              </a:rPr>
              <a:t>Long term:   </a:t>
            </a:r>
          </a:p>
          <a:p>
            <a:pPr marL="0" indent="0" algn="ctr">
              <a:buNone/>
            </a:pPr>
            <a:r>
              <a:rPr lang="en-US" sz="11300" dirty="0">
                <a:latin typeface="Agency FB" panose="020B0503020202020204" pitchFamily="34" charset="0"/>
              </a:rPr>
              <a:t>Smother students</a:t>
            </a:r>
          </a:p>
          <a:p>
            <a:pPr marL="0" indent="0" algn="ctr">
              <a:buNone/>
            </a:pPr>
            <a:r>
              <a:rPr lang="en-US" sz="11300" dirty="0">
                <a:latin typeface="Agency FB" panose="020B0503020202020204" pitchFamily="34" charset="0"/>
              </a:rPr>
              <a:t>with Reading</a:t>
            </a:r>
          </a:p>
          <a:p>
            <a:pPr marL="0" indent="0" algn="ctr">
              <a:buNone/>
            </a:pPr>
            <a:r>
              <a:rPr lang="en-US" sz="11300" dirty="0">
                <a:latin typeface="Agency FB" panose="020B0503020202020204" pitchFamily="34" charset="0"/>
              </a:rPr>
              <a:t>Opportunities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5532003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d9GcRT45Qe_BsnRxNY1LKiD-VPdkl82HhwUCe6864UaNuLwsGSYMKV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979" y="746234"/>
            <a:ext cx="10352690" cy="5633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725372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black kids reading">
            <a:extLst>
              <a:ext uri="{FF2B5EF4-FFF2-40B4-BE49-F238E27FC236}">
                <a16:creationId xmlns:a16="http://schemas.microsoft.com/office/drawing/2014/main" id="{C5F77777-B6F5-4FCE-8194-C3A53558A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93" y="493986"/>
            <a:ext cx="7641021" cy="571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46093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CLASSROOM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20110"/>
            <a:ext cx="10515600" cy="555685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9600" dirty="0">
              <a:latin typeface="Agency FB" panose="020B0503020202020204" pitchFamily="34" charset="0"/>
            </a:endParaRPr>
          </a:p>
          <a:p>
            <a:pPr marL="0" indent="0" algn="ctr">
              <a:buNone/>
            </a:pPr>
            <a:r>
              <a:rPr lang="en-US" sz="10400" dirty="0">
                <a:latin typeface="Agency FB" panose="020B0503020202020204" pitchFamily="34" charset="0"/>
              </a:rPr>
              <a:t>Reading Independently</a:t>
            </a:r>
          </a:p>
          <a:p>
            <a:pPr marL="0" indent="0" algn="ctr">
              <a:buNone/>
            </a:pPr>
            <a:r>
              <a:rPr lang="en-US" sz="10400" dirty="0">
                <a:latin typeface="Agency FB" panose="020B0503020202020204" pitchFamily="34" charset="0"/>
              </a:rPr>
              <a:t>Develops</a:t>
            </a:r>
          </a:p>
          <a:p>
            <a:pPr marL="0" indent="0" algn="ctr">
              <a:buNone/>
            </a:pPr>
            <a:r>
              <a:rPr lang="en-US" sz="10400" dirty="0">
                <a:latin typeface="Agency FB" panose="020B0503020202020204" pitchFamily="34" charset="0"/>
              </a:rPr>
              <a:t>Comprehension,</a:t>
            </a:r>
          </a:p>
          <a:p>
            <a:pPr marL="0" indent="0" algn="ctr">
              <a:buNone/>
            </a:pPr>
            <a:r>
              <a:rPr lang="en-US" sz="10400" dirty="0">
                <a:latin typeface="Agency FB" panose="020B0503020202020204" pitchFamily="34" charset="0"/>
              </a:rPr>
              <a:t>Vocabulary, Fluency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611300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BD76C-6AA3-45C4-9072-6C74AF58C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125" y="1"/>
            <a:ext cx="11887200" cy="1690688"/>
          </a:xfrm>
        </p:spPr>
        <p:txBody>
          <a:bodyPr>
            <a:normAutofit/>
          </a:bodyPr>
          <a:lstStyle/>
          <a:p>
            <a:r>
              <a:rPr lang="en-US" sz="5400" dirty="0"/>
              <a:t>Lexington 2018 </a:t>
            </a:r>
            <a:r>
              <a:rPr lang="en-US" sz="5400" b="1" dirty="0"/>
              <a:t>81% </a:t>
            </a:r>
            <a:r>
              <a:rPr lang="en-US" sz="5400" dirty="0"/>
              <a:t>Adv,   2019 </a:t>
            </a:r>
            <a:r>
              <a:rPr lang="en-US" sz="5400" b="1" dirty="0"/>
              <a:t>33% </a:t>
            </a:r>
            <a:r>
              <a:rPr lang="en-US" sz="5400" dirty="0"/>
              <a:t>Adv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41E11393-664E-4765-86F5-EE944D9CB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686" y="1690689"/>
            <a:ext cx="8598089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35254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1622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CLASSROOM PRACTICE: classroom libraries are books to  books to self-select, take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20110"/>
            <a:ext cx="10515600" cy="55568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9600" dirty="0">
              <a:latin typeface="Agency FB" panose="020B0503020202020204" pitchFamily="34" charset="0"/>
            </a:endParaRP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  <p:pic>
        <p:nvPicPr>
          <p:cNvPr id="4" name="Picture 3" descr="children book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17986"/>
            <a:ext cx="10515599" cy="52551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014867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81E1D-34C5-460B-AD78-0095DC438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21" y="-325821"/>
            <a:ext cx="11021629" cy="6758152"/>
          </a:xfrm>
        </p:spPr>
        <p:txBody>
          <a:bodyPr>
            <a:normAutofit/>
          </a:bodyPr>
          <a:lstStyle/>
          <a:p>
            <a:r>
              <a:rPr lang="en-US" sz="8800" dirty="0">
                <a:latin typeface="Comic Sans MS" panose="030F0702030302020204" pitchFamily="66" charset="0"/>
              </a:rPr>
              <a:t>          </a:t>
            </a:r>
            <a:r>
              <a:rPr lang="en-US" sz="8800" dirty="0">
                <a:solidFill>
                  <a:srgbClr val="002060"/>
                </a:solidFill>
                <a:latin typeface="Comic Sans MS" panose="030F0702030302020204" pitchFamily="66" charset="0"/>
              </a:rPr>
              <a:t>Create </a:t>
            </a:r>
            <a:br>
              <a:rPr lang="en-US" sz="800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en-US" sz="8000" dirty="0">
                <a:solidFill>
                  <a:srgbClr val="002060"/>
                </a:solidFill>
                <a:latin typeface="Comic Sans MS" panose="030F0702030302020204" pitchFamily="66" charset="0"/>
              </a:rPr>
              <a:t>  Classroom Libraries</a:t>
            </a:r>
            <a:br>
              <a:rPr lang="en-US" sz="800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en-US" sz="8000" dirty="0">
                <a:solidFill>
                  <a:srgbClr val="002060"/>
                </a:solidFill>
                <a:latin typeface="Comic Sans MS" panose="030F0702030302020204" pitchFamily="66" charset="0"/>
              </a:rPr>
              <a:t>    of low-cost good     </a:t>
            </a:r>
            <a:br>
              <a:rPr lang="en-US" sz="800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en-US" sz="8000" dirty="0">
                <a:solidFill>
                  <a:srgbClr val="002060"/>
                </a:solidFill>
                <a:latin typeface="Comic Sans MS" panose="030F0702030302020204" pitchFamily="66" charset="0"/>
              </a:rPr>
              <a:t>    books, buy “used”    </a:t>
            </a:r>
            <a:br>
              <a:rPr lang="en-US" sz="800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en-US" sz="8000" dirty="0">
                <a:solidFill>
                  <a:srgbClr val="002060"/>
                </a:solidFill>
                <a:latin typeface="Comic Sans MS" panose="030F0702030302020204" pitchFamily="66" charset="0"/>
              </a:rPr>
              <a:t> from Amazon, cheap!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767987-44FA-4437-8C33-369A0BFBC3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66065485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2202"/>
            <a:ext cx="10515600" cy="1707615"/>
          </a:xfrm>
        </p:spPr>
        <p:txBody>
          <a:bodyPr>
            <a:noAutofit/>
          </a:bodyPr>
          <a:lstStyle/>
          <a:p>
            <a:r>
              <a:rPr lang="en-US" sz="6000" b="1" dirty="0"/>
              <a:t>MORE READING VIA   </a:t>
            </a:r>
            <a:br>
              <a:rPr lang="en-US" sz="6000" b="1" dirty="0"/>
            </a:br>
            <a:r>
              <a:rPr lang="en-US" sz="6000" b="1" dirty="0"/>
              <a:t>                                   TECHNOLOGY</a:t>
            </a:r>
          </a:p>
        </p:txBody>
      </p:sp>
      <p:pic>
        <p:nvPicPr>
          <p:cNvPr id="6" name="Content Placeholder 5" descr="C:\Users\kay\Desktop\CMPISE FALL 2014\digital content (1)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33" t="33453" r="13946" b="4683"/>
          <a:stretch/>
        </p:blipFill>
        <p:spPr bwMode="auto">
          <a:xfrm>
            <a:off x="694063" y="1674564"/>
            <a:ext cx="10659737" cy="51834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9539376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Long-Term  CLASSROOM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6496"/>
            <a:ext cx="10515600" cy="55568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9600" dirty="0">
                <a:latin typeface="Agency FB" panose="020B0503020202020204" pitchFamily="34" charset="0"/>
              </a:rPr>
              <a:t>Independent Reading</a:t>
            </a:r>
          </a:p>
          <a:p>
            <a:pPr marL="0" indent="0">
              <a:buNone/>
            </a:pPr>
            <a:r>
              <a:rPr lang="en-US" sz="9600" dirty="0">
                <a:latin typeface="Agency FB" panose="020B0503020202020204" pitchFamily="34" charset="0"/>
              </a:rPr>
              <a:t>     Creates                </a:t>
            </a:r>
          </a:p>
          <a:p>
            <a:pPr marL="0" indent="0">
              <a:buNone/>
            </a:pPr>
            <a:r>
              <a:rPr lang="en-US" sz="9600" dirty="0">
                <a:latin typeface="Agency FB" panose="020B0503020202020204" pitchFamily="34" charset="0"/>
              </a:rPr>
              <a:t>       Strong</a:t>
            </a:r>
          </a:p>
          <a:p>
            <a:pPr marL="0" indent="0">
              <a:buNone/>
            </a:pPr>
            <a:r>
              <a:rPr lang="en-US" sz="9600" dirty="0">
                <a:latin typeface="Agency FB" panose="020B0503020202020204" pitchFamily="34" charset="0"/>
              </a:rPr>
              <a:t>        Readers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  <p:pic>
        <p:nvPicPr>
          <p:cNvPr id="4" name="Picture 3" descr="Image result for childrens books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17" t="4068" r="1636" b="10534"/>
          <a:stretch/>
        </p:blipFill>
        <p:spPr bwMode="auto">
          <a:xfrm>
            <a:off x="6096000" y="2511973"/>
            <a:ext cx="3960880" cy="46897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3199412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2957C-66F1-4185-B4A3-1CF2D64F8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45" y="251209"/>
            <a:ext cx="12139447" cy="505651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Write about the reading</a:t>
            </a:r>
            <a:br>
              <a:rPr lang="en-US" b="1" dirty="0"/>
            </a:br>
            <a:br>
              <a:rPr lang="en-US" dirty="0"/>
            </a:br>
            <a:r>
              <a:rPr lang="en-US" sz="7200" b="1" dirty="0"/>
              <a:t>Free-writing, journal writing, write a letter to recommend (or not), write about what you liked in the book (or didn’t) all develops writing fluency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C3B386-9433-4C64-81C8-F486C5485E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01910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26928"/>
            <a:ext cx="10515600" cy="396875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CLASSROOM PRACTICE: reading aloud to students </a:t>
            </a:r>
            <a:r>
              <a:rPr lang="en-US" b="1" i="1" dirty="0">
                <a:solidFill>
                  <a:srgbClr val="C00000"/>
                </a:solidFill>
              </a:rPr>
              <a:t>at any age </a:t>
            </a:r>
            <a:r>
              <a:rPr lang="en-US" b="1" dirty="0">
                <a:solidFill>
                  <a:srgbClr val="C00000"/>
                </a:solidFill>
              </a:rPr>
              <a:t>develops reading ability, helps students  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                     make sense of the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6496"/>
            <a:ext cx="10515600" cy="55568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696" y="1852941"/>
            <a:ext cx="8923283" cy="525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20957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739" y="365125"/>
            <a:ext cx="11866178" cy="1325563"/>
          </a:xfrm>
        </p:spPr>
        <p:txBody>
          <a:bodyPr>
            <a:normAutofit fontScale="90000"/>
          </a:bodyPr>
          <a:lstStyle/>
          <a:p>
            <a:br>
              <a:rPr lang="en-US" sz="8900" dirty="0">
                <a:solidFill>
                  <a:srgbClr val="C00000"/>
                </a:solidFill>
              </a:rPr>
            </a:br>
            <a:r>
              <a:rPr lang="en-US" sz="8900" dirty="0">
                <a:solidFill>
                  <a:srgbClr val="C00000"/>
                </a:solidFill>
              </a:rPr>
              <a:t>Great Standards Teaching </a:t>
            </a:r>
            <a:br>
              <a:rPr lang="en-US" sz="8900" dirty="0">
                <a:solidFill>
                  <a:srgbClr val="C00000"/>
                </a:solidFill>
              </a:rPr>
            </a:br>
            <a:r>
              <a:rPr lang="en-US" sz="8900" dirty="0">
                <a:solidFill>
                  <a:srgbClr val="C00000"/>
                </a:solidFill>
              </a:rPr>
              <a:t>     Results in Great Learning</a:t>
            </a:r>
            <a:br>
              <a:rPr lang="en-US" sz="8900" dirty="0">
                <a:solidFill>
                  <a:srgbClr val="C00000"/>
                </a:solidFill>
              </a:rPr>
            </a:br>
            <a:r>
              <a:rPr lang="en-US" sz="2800" dirty="0">
                <a:solidFill>
                  <a:srgbClr val="C00000"/>
                </a:solidFill>
              </a:rPr>
              <a:t>Canton, MA score increase with focus lessons on close reading.  ELA scores moved from 62% Proficient to 91%, Needs Improvement dropped from 18% to 8%, 1% Warning</a:t>
            </a:r>
            <a:endParaRPr lang="en-US" sz="89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11971"/>
            <a:ext cx="10515600" cy="3429001"/>
          </a:xfrm>
        </p:spPr>
        <p:txBody>
          <a:bodyPr/>
          <a:lstStyle/>
          <a:p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064" y="3429000"/>
            <a:ext cx="1064402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93384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F9FD6-A43E-4454-9C6E-07A273024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Monson, gr 3 2017: </a:t>
            </a:r>
            <a:br>
              <a:rPr lang="en-US" dirty="0"/>
            </a:br>
            <a:r>
              <a:rPr lang="en-US" dirty="0"/>
              <a:t>                          22% not meeting expectations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6620399-8066-4A66-A1A0-1605A9F350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569493"/>
            <a:ext cx="12192000" cy="543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58147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E8989-40BE-479C-BFDF-E233C1CE4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Monson, gr. </a:t>
            </a:r>
            <a:r>
              <a:rPr lang="en-US"/>
              <a:t>3, 2018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                            6% Not meeting expectations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9D44767-475D-4959-B720-83B3CED342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690688"/>
            <a:ext cx="12192000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154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happy kids students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39" y="97536"/>
            <a:ext cx="10921430" cy="6565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Image result for happy kids students">
            <a:hlinkClick r:id="rId2"/>
            <a:extLst>
              <a:ext uri="{FF2B5EF4-FFF2-40B4-BE49-F238E27FC236}">
                <a16:creationId xmlns:a16="http://schemas.microsoft.com/office/drawing/2014/main" id="{E214974E-8D01-4D4B-A516-218F5A61488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39" y="194862"/>
            <a:ext cx="10921430" cy="64682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475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5202238"/>
          </a:xfrm>
        </p:spPr>
        <p:txBody>
          <a:bodyPr>
            <a:noAutofit/>
          </a:bodyPr>
          <a:lstStyle/>
          <a:p>
            <a:br>
              <a:rPr lang="en-US" sz="8000" dirty="0"/>
            </a:br>
            <a:br>
              <a:rPr lang="en-US" sz="8000" dirty="0"/>
            </a:br>
            <a:br>
              <a:rPr lang="en-US" sz="8000" dirty="0"/>
            </a:br>
            <a:br>
              <a:rPr lang="en-US" sz="8000" dirty="0"/>
            </a:br>
            <a:br>
              <a:rPr lang="en-US" sz="8000" dirty="0"/>
            </a:br>
            <a:br>
              <a:rPr lang="en-US" sz="8000" dirty="0"/>
            </a:br>
            <a:br>
              <a:rPr lang="en-US" sz="8000" dirty="0"/>
            </a:br>
            <a:br>
              <a:rPr lang="en-US" sz="8000" dirty="0"/>
            </a:br>
            <a:br>
              <a:rPr lang="en-US" sz="8000" dirty="0"/>
            </a:br>
            <a:br>
              <a:rPr lang="en-US" sz="8000" dirty="0"/>
            </a:br>
            <a:br>
              <a:rPr lang="en-US" sz="8000" dirty="0"/>
            </a:br>
            <a:br>
              <a:rPr lang="en-US" sz="8000" dirty="0"/>
            </a:b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MCAS</a:t>
            </a:r>
            <a:b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ASSESSES</a:t>
            </a:r>
            <a:b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STANDARDS 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439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3196E-915A-429E-A562-98A3DACB6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However,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all Standards </a:t>
            </a:r>
            <a:b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are tested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C45325-7D29-47FF-9CCF-BD4C10482E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3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3F84B-E66E-4B3C-91AB-B24C1F633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675" y="365125"/>
            <a:ext cx="12013325" cy="4280447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sz="7300" dirty="0"/>
            </a:br>
            <a:br>
              <a:rPr lang="en-US" sz="7300" dirty="0"/>
            </a:br>
            <a:br>
              <a:rPr lang="en-US" sz="7300" dirty="0"/>
            </a:br>
            <a:br>
              <a:rPr lang="en-US" sz="7300" dirty="0"/>
            </a:br>
            <a:r>
              <a:rPr lang="en-US" sz="7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</a:t>
            </a:r>
            <a:r>
              <a:rPr lang="en-US" sz="73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tested</a:t>
            </a:r>
            <a:r>
              <a:rPr lang="en-US" sz="7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Standards are:</a:t>
            </a:r>
            <a:br>
              <a:rPr lang="en-US" sz="7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#1.  Close reading </a:t>
            </a:r>
            <a:r>
              <a:rPr lang="en-US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n-US" sz="7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inference</a:t>
            </a:r>
            <a:br>
              <a:rPr lang="en-US" sz="7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#2. Central idea </a:t>
            </a:r>
            <a:r>
              <a:rPr lang="en-US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n-US" sz="7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Text Evidence</a:t>
            </a:r>
            <a:br>
              <a:rPr lang="en-US" sz="7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#4. Context Clues for Vocabulary</a:t>
            </a:r>
            <a:br>
              <a:rPr lang="en-US" sz="7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#6 Speaker/narrator/ Point of View</a:t>
            </a:r>
            <a:br>
              <a:rPr lang="en-US" sz="7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3 writing types:</a:t>
            </a:r>
            <a:br>
              <a:rPr lang="en-US" sz="7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Opinion, Essay, Narrative</a:t>
            </a:r>
            <a:br>
              <a:rPr lang="en-US" sz="8900" dirty="0"/>
            </a:br>
            <a:br>
              <a:rPr lang="en-US" sz="8900" dirty="0"/>
            </a:br>
            <a:br>
              <a:rPr lang="en-US" sz="8900" dirty="0"/>
            </a:br>
            <a:br>
              <a:rPr lang="en-US" sz="8900" dirty="0"/>
            </a:br>
            <a:br>
              <a:rPr lang="en-US" dirty="0"/>
            </a:br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10436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1466</TotalTime>
  <Words>1847</Words>
  <Application>Microsoft Office PowerPoint</Application>
  <PresentationFormat>Widescreen</PresentationFormat>
  <Paragraphs>305</Paragraphs>
  <Slides>69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82" baseType="lpstr">
      <vt:lpstr>Agency FB</vt:lpstr>
      <vt:lpstr>Algerian</vt:lpstr>
      <vt:lpstr>Arial</vt:lpstr>
      <vt:lpstr>Arial Narrow</vt:lpstr>
      <vt:lpstr>Calibri</vt:lpstr>
      <vt:lpstr>Calibri Light</vt:lpstr>
      <vt:lpstr>Circle Frame MT</vt:lpstr>
      <vt:lpstr>Comic Sans MS</vt:lpstr>
      <vt:lpstr>Perpetua</vt:lpstr>
      <vt:lpstr>Segoe UI Light</vt:lpstr>
      <vt:lpstr>Times New Roman</vt:lpstr>
      <vt:lpstr>Verdana</vt:lpstr>
      <vt:lpstr>Office Theme</vt:lpstr>
      <vt:lpstr>    </vt:lpstr>
      <vt:lpstr> Shedding    Some   Light       on   MCAS        </vt:lpstr>
      <vt:lpstr>Weston 2018 78% Advanced</vt:lpstr>
      <vt:lpstr>Weston 2018 78% Adv,  2019 32% Adv</vt:lpstr>
      <vt:lpstr>Lexington, 2018  81% Advanced  </vt:lpstr>
      <vt:lpstr>Lexington 2018 81% Adv,   2019 33% Adv</vt:lpstr>
      <vt:lpstr>            MCAS ASSESSES  STANDARDS LEARNING</vt:lpstr>
      <vt:lpstr>However,     Not all Standards             are tested</vt:lpstr>
      <vt:lpstr>        Main tested Standards are: #1.  Close reading &amp; inference #2. Central idea &amp; Text Evidence #4. Context Clues for Vocabulary #6 Speaker/narrator/ Point of View The 3 writing types:     Opinion, Essay, Narrative     2</vt:lpstr>
      <vt:lpstr>PowerPoint Presentation</vt:lpstr>
      <vt:lpstr>Test Features</vt:lpstr>
      <vt:lpstr>Test Features</vt:lpstr>
      <vt:lpstr>Test Features</vt:lpstr>
      <vt:lpstr>Test Features</vt:lpstr>
      <vt:lpstr>Test Features</vt:lpstr>
      <vt:lpstr>Hard part is to locate the Part B  sentence evidence  on the computer.   So: Drill this skill</vt:lpstr>
      <vt:lpstr>Test Feature Part A, Part B test question:</vt:lpstr>
      <vt:lpstr>PowerPoint Presentation</vt:lpstr>
      <vt:lpstr>PowerPoint Presentation</vt:lpstr>
      <vt:lpstr>Test Features</vt:lpstr>
      <vt:lpstr>Test Tips: Reading Questions</vt:lpstr>
      <vt:lpstr>Test Features</vt:lpstr>
      <vt:lpstr>Test Features</vt:lpstr>
      <vt:lpstr>Test Tips for challenging reading passages     1.</vt:lpstr>
      <vt:lpstr>Reading Challenging Text (continued)  2.</vt:lpstr>
      <vt:lpstr>Test Tips for Challenging reading passages  3.</vt:lpstr>
      <vt:lpstr>CLASSROOM PRACTICE</vt:lpstr>
      <vt:lpstr>CLASSROOM PRACTICE</vt:lpstr>
      <vt:lpstr>Classroom practice, Test Prep</vt:lpstr>
      <vt:lpstr>Classroom practice, Test Prep</vt:lpstr>
      <vt:lpstr>PowerPoint Presentation</vt:lpstr>
      <vt:lpstr>Classroom practice, test prep</vt:lpstr>
      <vt:lpstr> CLASSROOM PRACTICE  SCAFFOLD AS NEEDED</vt:lpstr>
      <vt:lpstr>CLASSROOM PRACTICE Test Prep</vt:lpstr>
      <vt:lpstr>CLASSROOM PRACTICE</vt:lpstr>
      <vt:lpstr>Test Features</vt:lpstr>
      <vt:lpstr>TEST QUESTION TYPE</vt:lpstr>
      <vt:lpstr>Test Features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CLASSROOM PRACTICE</vt:lpstr>
      <vt:lpstr>CLASSROOM PRACTICE</vt:lpstr>
      <vt:lpstr>CLASSROOM PRACTICE</vt:lpstr>
      <vt:lpstr>Classroom Practice, Test Prep</vt:lpstr>
      <vt:lpstr>PowerPoint Presentation</vt:lpstr>
      <vt:lpstr>PowerPoint Presentation</vt:lpstr>
      <vt:lpstr>CLASSROOM PRACTICE Test Prep</vt:lpstr>
      <vt:lpstr>PowerPoint Presentation</vt:lpstr>
      <vt:lpstr>CLASSROOM PRACTICE</vt:lpstr>
      <vt:lpstr>PowerPoint Presentation</vt:lpstr>
      <vt:lpstr>PowerPoint Presentation</vt:lpstr>
      <vt:lpstr>CLASSROOM PRACTICE</vt:lpstr>
      <vt:lpstr>CLASSROOM PRACTICE: classroom libraries are books to  books to self-select, take home</vt:lpstr>
      <vt:lpstr>          Create    Classroom Libraries     of low-cost good          books, buy “used”      from Amazon, cheap!</vt:lpstr>
      <vt:lpstr>MORE READING VIA                                       TECHNOLOGY</vt:lpstr>
      <vt:lpstr>Long-Term  CLASSROOM PRACTICE</vt:lpstr>
      <vt:lpstr>Write about the reading  Free-writing, journal writing, write a letter to recommend (or not), write about what you liked in the book (or didn’t) all develops writing fluency</vt:lpstr>
      <vt:lpstr> CLASSROOM PRACTICE: reading aloud to students at any age develops reading ability, helps students                        make sense of the reading</vt:lpstr>
      <vt:lpstr> Great Standards Teaching       Results in Great Learning Canton, MA score increase with focus lessons on close reading.  ELA scores moved from 62% Proficient to 91%, Needs Improvement dropped from 18% to 8%, 1% Warning</vt:lpstr>
      <vt:lpstr>Monson, gr 3 2017:                            22% not meeting expectations</vt:lpstr>
      <vt:lpstr>Monson, gr. 3, 2018:                             6% Not meeting expectations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MCAS 2.0  ASSESSES  STANDARDS LEARNING</dc:title>
  <dc:creator>Kay Scheidler</dc:creator>
  <cp:lastModifiedBy>Kay Scheidler</cp:lastModifiedBy>
  <cp:revision>129</cp:revision>
  <cp:lastPrinted>2019-10-16T20:59:29Z</cp:lastPrinted>
  <dcterms:created xsi:type="dcterms:W3CDTF">2016-10-29T11:45:16Z</dcterms:created>
  <dcterms:modified xsi:type="dcterms:W3CDTF">2020-02-08T15:08:01Z</dcterms:modified>
</cp:coreProperties>
</file>